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3" r:id="rId19"/>
    <p:sldId id="280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726"/>
  </p:normalViewPr>
  <p:slideViewPr>
    <p:cSldViewPr snapToGrid="0">
      <p:cViewPr varScale="1">
        <p:scale>
          <a:sx n="119" d="100"/>
          <a:sy n="119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050-B803-AE45-AD89-B40C4491867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568846D-C789-7C4B-B0C0-F40A8C5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7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050-B803-AE45-AD89-B40C4491867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846D-C789-7C4B-B0C0-F40A8C5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050-B803-AE45-AD89-B40C4491867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846D-C789-7C4B-B0C0-F40A8C5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050-B803-AE45-AD89-B40C4491867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846D-C789-7C4B-B0C0-F40A8C5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6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F01E050-B803-AE45-AD89-B40C4491867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568846D-C789-7C4B-B0C0-F40A8C5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4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050-B803-AE45-AD89-B40C4491867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846D-C789-7C4B-B0C0-F40A8C5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050-B803-AE45-AD89-B40C44918674}" type="datetimeFigureOut">
              <a:rPr lang="en-US" smtClean="0"/>
              <a:t>1/1/26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846D-C789-7C4B-B0C0-F40A8C5A70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3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050-B803-AE45-AD89-B40C44918674}" type="datetimeFigureOut">
              <a:rPr lang="en-US" smtClean="0"/>
              <a:t>1/1/26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846D-C789-7C4B-B0C0-F40A8C5A70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9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050-B803-AE45-AD89-B40C44918674}" type="datetimeFigureOut">
              <a:rPr lang="en-US" smtClean="0"/>
              <a:t>1/1/26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846D-C789-7C4B-B0C0-F40A8C5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7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050-B803-AE45-AD89-B40C4491867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846D-C789-7C4B-B0C0-F40A8C5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9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E050-B803-AE45-AD89-B40C44918674}" type="datetimeFigureOut">
              <a:rPr lang="en-US" smtClean="0"/>
              <a:t>1/1/26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846D-C789-7C4B-B0C0-F40A8C5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2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F01E050-B803-AE45-AD89-B40C4491867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568846D-C789-7C4B-B0C0-F40A8C5A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9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9100-54AF-D6F7-17AE-6F4FD00D7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MANAGEMENT OF CORONARY CALCIUM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4460B-5029-BC51-0D37-1486CE43E6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Akif Baig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4418B-2154-F887-EEFD-B750188DB49C}"/>
              </a:ext>
            </a:extLst>
          </p:cNvPr>
          <p:cNvSpPr txBox="1"/>
          <p:nvPr/>
        </p:nvSpPr>
        <p:spPr>
          <a:xfrm>
            <a:off x="285077" y="5563967"/>
            <a:ext cx="11645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/>
              <a:t>SCAI Expert Consensus Statement on the Management of Calcified Coronary Lesions.</a:t>
            </a:r>
            <a:r>
              <a:rPr lang="en-IN" sz="1800" dirty="0"/>
              <a:t> </a:t>
            </a:r>
            <a:r>
              <a:rPr lang="en-IN" sz="1800" i="1" dirty="0"/>
              <a:t>Journal of the Society for Cardiovascular Angiography &amp; Interventions.</a:t>
            </a:r>
            <a:r>
              <a:rPr lang="en-IN" sz="1800" dirty="0"/>
              <a:t> 2023;3:101259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1B7A17-B292-78B7-0763-69FBB9A0C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832" y="3033656"/>
            <a:ext cx="2481601" cy="24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8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3C91-84FD-1692-7B5E-5C43ACCB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67D89-5745-AB9B-DCFA-12EBE42D8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Role of intravascular imaging (IVUS/OCT)</a:t>
            </a:r>
            <a:endParaRPr lang="en-IN" dirty="0"/>
          </a:p>
          <a:p>
            <a:endParaRPr lang="en-IN" dirty="0"/>
          </a:p>
          <a:p>
            <a:pPr lvl="1"/>
            <a:r>
              <a:rPr lang="en-IN" dirty="0"/>
              <a:t>Improves </a:t>
            </a:r>
            <a:r>
              <a:rPr lang="en-IN" b="1" dirty="0"/>
              <a:t>detection and characterization</a:t>
            </a:r>
            <a:r>
              <a:rPr lang="en-IN" dirty="0"/>
              <a:t> of CAC.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Defines:</a:t>
            </a:r>
          </a:p>
          <a:p>
            <a:pPr lvl="2"/>
            <a:r>
              <a:rPr lang="en-IN" dirty="0"/>
              <a:t>Calcium phenotype (nodules vs sheet calcium)</a:t>
            </a:r>
          </a:p>
          <a:p>
            <a:pPr lvl="2"/>
            <a:r>
              <a:rPr lang="en-IN" dirty="0"/>
              <a:t>Superficial vs deep wall calcium</a:t>
            </a:r>
          </a:p>
          <a:p>
            <a:pPr lvl="2"/>
            <a:r>
              <a:rPr lang="en-IN" dirty="0"/>
              <a:t>Arc, length, and thickness</a:t>
            </a:r>
          </a:p>
          <a:p>
            <a:endParaRPr lang="en-IN" dirty="0"/>
          </a:p>
          <a:p>
            <a:pPr lvl="1"/>
            <a:r>
              <a:rPr lang="en-IN" dirty="0"/>
              <a:t>Associated with </a:t>
            </a:r>
            <a:r>
              <a:rPr lang="en-IN" b="1" dirty="0"/>
              <a:t>better clinical outcomes</a:t>
            </a:r>
            <a:r>
              <a:rPr lang="en-IN" dirty="0"/>
              <a:t> in complex PCI.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C9472-9A4A-A4C8-7EC2-06E8F7680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03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D0E1-AF51-FE48-B940-839A7D13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CE42-498A-65BF-DAE5-381A2C023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331CC7-6FBD-F520-4F80-ED77584ED8DE}"/>
              </a:ext>
            </a:extLst>
          </p:cNvPr>
          <p:cNvSpPr/>
          <p:nvPr/>
        </p:nvSpPr>
        <p:spPr>
          <a:xfrm>
            <a:off x="656492" y="2461847"/>
            <a:ext cx="10785231" cy="14184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u="sng" dirty="0">
                <a:solidFill>
                  <a:srgbClr val="002060"/>
                </a:solidFill>
              </a:rPr>
              <a:t>Guideline recommendations</a:t>
            </a:r>
            <a:endParaRPr lang="en-IN" u="sng" dirty="0">
              <a:solidFill>
                <a:srgbClr val="002060"/>
              </a:solidFill>
            </a:endParaRPr>
          </a:p>
          <a:p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ACC/AHA/SCAI 2021 Revascularization Guidelines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IVUS</a:t>
            </a: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Class </a:t>
            </a:r>
            <a:r>
              <a:rPr lang="en-IN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IIa</a:t>
            </a: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LOE B-R for procedural guidance, especially in left main/complex PCI.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OCT</a:t>
            </a: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Reasonable alternative to IVUS, except in ostial left main disease.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B3385-ABF0-972B-6C1A-C1D5D12FC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5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7E50-2CBE-A842-BA8D-3802767E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/>
              <a:t>Imaging characteristics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5850A-8A8D-7B52-6092-140FCFCE5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/>
              <a:t>IVUS</a:t>
            </a:r>
            <a:r>
              <a:rPr lang="en-IN" dirty="0"/>
              <a:t>: Bright echoes with </a:t>
            </a:r>
            <a:r>
              <a:rPr lang="en-IN" b="1" dirty="0"/>
              <a:t>acoustic shadowing</a:t>
            </a:r>
            <a:r>
              <a:rPr lang="en-IN" dirty="0"/>
              <a:t>.</a:t>
            </a:r>
          </a:p>
          <a:p>
            <a:endParaRPr lang="en-IN" b="1" dirty="0"/>
          </a:p>
          <a:p>
            <a:r>
              <a:rPr lang="en-IN" b="1" dirty="0"/>
              <a:t>OCT</a:t>
            </a:r>
            <a:r>
              <a:rPr lang="en-IN" dirty="0"/>
              <a:t>: Low backscatter, low attenuation, sharp borders.</a:t>
            </a:r>
          </a:p>
          <a:p>
            <a:endParaRPr lang="en-IN" dirty="0"/>
          </a:p>
          <a:p>
            <a:r>
              <a:rPr lang="en-IN" dirty="0"/>
              <a:t>Both IVUS and OCT measure </a:t>
            </a:r>
            <a:r>
              <a:rPr lang="en-IN" b="1" dirty="0"/>
              <a:t>arc and length</a:t>
            </a:r>
            <a:r>
              <a:rPr lang="en-IN" dirty="0"/>
              <a:t>.</a:t>
            </a:r>
          </a:p>
          <a:p>
            <a:endParaRPr lang="en-IN" b="1" dirty="0"/>
          </a:p>
          <a:p>
            <a:r>
              <a:rPr lang="en-IN" b="1" dirty="0"/>
              <a:t>Only OCT</a:t>
            </a:r>
            <a:r>
              <a:rPr lang="en-IN" dirty="0"/>
              <a:t> can accurately measure </a:t>
            </a:r>
            <a:r>
              <a:rPr lang="en-IN" b="1" dirty="0"/>
              <a:t>calcium thickness</a:t>
            </a:r>
            <a:r>
              <a:rPr lang="en-IN" dirty="0"/>
              <a:t>.</a:t>
            </a:r>
          </a:p>
          <a:p>
            <a:endParaRPr lang="en-IN" dirty="0"/>
          </a:p>
          <a:p>
            <a:r>
              <a:rPr lang="en-IN" dirty="0"/>
              <a:t>OCT has higher resolution but:</a:t>
            </a:r>
          </a:p>
          <a:p>
            <a:pPr lvl="1"/>
            <a:r>
              <a:rPr lang="en-IN" dirty="0"/>
              <a:t>Limited penetration depth</a:t>
            </a:r>
          </a:p>
          <a:p>
            <a:pPr lvl="1"/>
            <a:r>
              <a:rPr lang="en-IN" dirty="0"/>
              <a:t>Requires blood clearance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8A3A6-3BC8-7668-7407-3B5E00E41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5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F8438-58CD-9705-47B3-07DF5B64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904E8-00F1-0C96-CB44-725676226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285D8-47BB-A669-8FD4-ECD30CCAB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84720"/>
            <a:ext cx="7772400" cy="5288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8CD5A1-CA76-FFF1-3A0F-E7A4D2BFB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10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6E88-BC55-E4E8-195A-E2E3DB99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400" b="1" u="sng" cap="none" dirty="0">
                <a:solidFill>
                  <a:schemeClr val="tx1"/>
                </a:solidFill>
                <a:latin typeface="Arial" panose="020B0604020202020204" pitchFamily="34" charset="0"/>
              </a:rPr>
              <a:t>IVUS-based morphologic predictors (calcified coronary lesions)</a:t>
            </a:r>
            <a:endParaRPr lang="en-US" sz="4400" u="sn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20C90C-F824-2CD4-6F44-245AFE25A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725688"/>
              </p:ext>
            </p:extLst>
          </p:nvPr>
        </p:nvGraphicFramePr>
        <p:xfrm>
          <a:off x="1069975" y="2272030"/>
          <a:ext cx="10058400" cy="374904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73862769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37754834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6614884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/>
                        <a:t>IVUS parameter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/>
                        <a:t>Threshold / Feature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/>
                        <a:t>Clinical significance</a:t>
                      </a:r>
                      <a:endParaRPr lang="en-I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871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Calcium arc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/>
                        <a:t>360° circumferential calcium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Greater stent expansion (&gt;70%) with calcium modification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1565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Calcium arc +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/>
                        <a:t>&gt;270° arc with calcium length ≥5.0 mm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Improved stent expansion after calcium modification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862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Vessel diameter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/>
                        <a:t>&lt;3.5 mm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Higher benefit from calcium modification to achieve optimal expansion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225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Calcified nodules (CN)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/>
                        <a:t>Presence of CN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Associated with improved stent expansion when modified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16276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85961C7-B0C1-FCCA-9B76-0744FE453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1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B95D-8289-3BB9-A015-1D32EE7D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400" b="1" u="sng" cap="none" dirty="0">
                <a:solidFill>
                  <a:schemeClr val="tx1"/>
                </a:solidFill>
                <a:latin typeface="Arial" panose="020B0604020202020204" pitchFamily="34" charset="0"/>
              </a:rPr>
              <a:t>OCT-based morphologic predictors (calcified coronary lesions)</a:t>
            </a:r>
            <a:endParaRPr lang="en-US" sz="4400" u="sn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0F960B-08AB-1D52-1F50-2509B9DC2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962550"/>
              </p:ext>
            </p:extLst>
          </p:nvPr>
        </p:nvGraphicFramePr>
        <p:xfrm>
          <a:off x="1069975" y="2683510"/>
          <a:ext cx="10058400" cy="292608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59505208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3294501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088482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/>
                        <a:t>OCT parameter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/>
                        <a:t>Threshold / Feature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/>
                        <a:t>Clinical significance</a:t>
                      </a:r>
                      <a:endParaRPr lang="en-I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600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Maximum calcium angle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Larger angle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Independent predictor of </a:t>
                      </a:r>
                      <a:r>
                        <a:rPr lang="en-IN" b="1"/>
                        <a:t>stent underexpansion</a:t>
                      </a:r>
                      <a:endParaRPr lang="en-I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0537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Calcium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Longer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Independent predictor of </a:t>
                      </a:r>
                      <a:r>
                        <a:rPr lang="en-IN" b="1"/>
                        <a:t>stent underexpansion</a:t>
                      </a:r>
                      <a:endParaRPr lang="en-I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2126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Calcium thickness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Increased thickness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Independent predictor of </a:t>
                      </a:r>
                      <a:r>
                        <a:rPr lang="en-IN" b="1"/>
                        <a:t>stent underexpansion</a:t>
                      </a:r>
                      <a:endParaRPr lang="en-I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3936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/>
                        <a:t>Calcium thickness (post-modification)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/>
                        <a:t>&lt;0.5 mm</a:t>
                      </a:r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/>
                        <a:t>Higher likelihood of </a:t>
                      </a:r>
                      <a:r>
                        <a:rPr lang="en-IN" b="1" dirty="0"/>
                        <a:t>calcium fracture</a:t>
                      </a:r>
                      <a:r>
                        <a:rPr lang="en-IN" dirty="0"/>
                        <a:t> after modification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00247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2828DAE-86EF-684F-19E6-C76074B89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70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B98D-1F0D-FD70-80D8-38398132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CC831-B713-4DB6-4386-D1DACB29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84818-17CA-35E8-B0BA-9B75D8C74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23" y="208814"/>
            <a:ext cx="9272954" cy="6164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2B897-E9BE-4D5A-3D0C-88049EDA8855}"/>
              </a:ext>
            </a:extLst>
          </p:cNvPr>
          <p:cNvSpPr txBox="1"/>
          <p:nvPr/>
        </p:nvSpPr>
        <p:spPr>
          <a:xfrm>
            <a:off x="46892" y="6373368"/>
            <a:ext cx="118989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100" dirty="0"/>
              <a:t>Riley RF, Patel MP, Abbott JD, Bangalore S, </a:t>
            </a:r>
            <a:r>
              <a:rPr lang="en-IN" sz="1100" dirty="0" err="1"/>
              <a:t>Brilakis</a:t>
            </a:r>
            <a:r>
              <a:rPr lang="en-IN" sz="1100" dirty="0"/>
              <a:t> ES, Croce KJ, </a:t>
            </a:r>
            <a:r>
              <a:rPr lang="en-IN" sz="1100" i="1" dirty="0"/>
              <a:t>et al.</a:t>
            </a:r>
            <a:r>
              <a:rPr lang="en-IN" sz="1100" dirty="0"/>
              <a:t> </a:t>
            </a:r>
            <a:r>
              <a:rPr lang="en-IN" sz="1100" b="1" dirty="0"/>
              <a:t>SCAI Expert Consensus Statement on the Management of Calcified Coronary Lesions.</a:t>
            </a:r>
            <a:r>
              <a:rPr lang="en-IN" sz="1100" dirty="0"/>
              <a:t> </a:t>
            </a:r>
            <a:r>
              <a:rPr lang="en-IN" sz="1100" i="1" dirty="0"/>
              <a:t>Journal of the Society for Cardiovascular Angiography &amp; Interventions.</a:t>
            </a:r>
            <a:r>
              <a:rPr lang="en-IN" sz="1100" dirty="0"/>
              <a:t> 2023;3:101259. doi:10.1016/j.jscai.2023.101259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05142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B13A8C-495A-9A8B-254C-C526099F1673}"/>
              </a:ext>
            </a:extLst>
          </p:cNvPr>
          <p:cNvSpPr/>
          <p:nvPr/>
        </p:nvSpPr>
        <p:spPr>
          <a:xfrm>
            <a:off x="1808608" y="995090"/>
            <a:ext cx="8574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5400" b="1" u="sng" dirty="0"/>
              <a:t>Calcified Nodules (CNs)</a:t>
            </a:r>
            <a:endParaRPr lang="en-IN" sz="54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D8FDF-CFB1-78A1-E01A-0712F83EF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868" y="2366100"/>
            <a:ext cx="4679579" cy="4378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CEEDA3-BFEF-389C-CCFD-95A477CD3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9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65BD-9203-52CD-D452-4104FA44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1739B-E3C2-0D26-E93A-C232F907A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Definition:</a:t>
            </a:r>
            <a:endParaRPr lang="en-IN" dirty="0"/>
          </a:p>
          <a:p>
            <a:pPr lvl="1"/>
            <a:endParaRPr lang="en-IN" dirty="0"/>
          </a:p>
          <a:p>
            <a:pPr lvl="1"/>
            <a:r>
              <a:rPr lang="en-IN" dirty="0"/>
              <a:t>CN is a </a:t>
            </a:r>
            <a:r>
              <a:rPr lang="en-IN" b="1" dirty="0"/>
              <a:t>convex calcium mass protruding into the lumen</a:t>
            </a:r>
            <a:r>
              <a:rPr lang="en-IN" dirty="0"/>
              <a:t>, overlying a </a:t>
            </a:r>
            <a:r>
              <a:rPr lang="en-IN" b="1" dirty="0"/>
              <a:t>severely calcified plate</a:t>
            </a:r>
            <a:r>
              <a:rPr lang="en-IN" dirty="0"/>
              <a:t>.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May be </a:t>
            </a:r>
            <a:r>
              <a:rPr lang="en-IN" b="1" dirty="0"/>
              <a:t>eruptive</a:t>
            </a:r>
            <a:r>
              <a:rPr lang="en-IN" dirty="0"/>
              <a:t>, with fibrous cap disruption and luminal thrombus.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75452-8D7F-79FB-6157-394F4A62E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84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C0AA-8E08-67E0-2D00-25414C37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7BEFE-0889-92C6-388E-998D8D7A4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ADC6E-621D-AF45-0847-4442923D6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15" y="1226373"/>
            <a:ext cx="10166507" cy="446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5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E5FC8-E508-E47D-2CD9-BB6A4B97F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E5AF6-3A76-6B7C-8138-190E8C319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Rising comorbidities have increased </a:t>
            </a:r>
            <a:r>
              <a:rPr lang="en-US" altLang="en-US" b="1" dirty="0">
                <a:latin typeface="Arial" panose="020B0604020202020204" pitchFamily="34" charset="0"/>
              </a:rPr>
              <a:t>coronary artery calcification (CAC)</a:t>
            </a:r>
            <a:r>
              <a:rPr lang="en-US" altLang="en-US" dirty="0">
                <a:latin typeface="Arial" panose="020B0604020202020204" pitchFamily="34" charset="0"/>
              </a:rPr>
              <a:t> and its association with </a:t>
            </a:r>
            <a:r>
              <a:rPr lang="en-US" altLang="en-US" b="1" dirty="0">
                <a:latin typeface="Arial" panose="020B0604020202020204" pitchFamily="34" charset="0"/>
              </a:rPr>
              <a:t>obstructive coronary artery disease (CAD)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 PCI in calcified CAD</a:t>
            </a:r>
            <a:r>
              <a:rPr lang="en-US" altLang="en-US" dirty="0">
                <a:latin typeface="Arial" panose="020B0604020202020204" pitchFamily="34" charset="0"/>
              </a:rPr>
              <a:t> has lower procedural success and higher early and late complication rates.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Coronary calcification can:</a:t>
            </a:r>
          </a:p>
          <a:p>
            <a:pPr marL="27432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Impede </a:t>
            </a:r>
            <a:r>
              <a:rPr lang="en-US" altLang="en-US" b="1" dirty="0">
                <a:latin typeface="Arial" panose="020B0604020202020204" pitchFamily="34" charset="0"/>
              </a:rPr>
              <a:t>stent delivery and deployment</a:t>
            </a:r>
            <a:endParaRPr lang="en-US" altLang="en-US" dirty="0">
              <a:latin typeface="Arial" panose="020B0604020202020204" pitchFamily="34" charset="0"/>
            </a:endParaRPr>
          </a:p>
          <a:p>
            <a:pPr marL="27432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Cause </a:t>
            </a:r>
            <a:r>
              <a:rPr lang="en-US" altLang="en-US" b="1" dirty="0">
                <a:latin typeface="Arial" panose="020B0604020202020204" pitchFamily="34" charset="0"/>
              </a:rPr>
              <a:t>stent </a:t>
            </a:r>
            <a:r>
              <a:rPr lang="en-US" altLang="en-US" b="1" dirty="0" err="1">
                <a:latin typeface="Arial" panose="020B0604020202020204" pitchFamily="34" charset="0"/>
              </a:rPr>
              <a:t>underexpansion</a:t>
            </a:r>
            <a:r>
              <a:rPr lang="en-US" altLang="en-US" b="1" dirty="0">
                <a:latin typeface="Arial" panose="020B0604020202020204" pitchFamily="34" charset="0"/>
              </a:rPr>
              <a:t> and </a:t>
            </a:r>
            <a:r>
              <a:rPr lang="en-US" altLang="en-US" b="1" dirty="0" err="1">
                <a:latin typeface="Arial" panose="020B0604020202020204" pitchFamily="34" charset="0"/>
              </a:rPr>
              <a:t>malapposition</a:t>
            </a:r>
            <a:endParaRPr lang="en-US" altLang="en-US" dirty="0">
              <a:latin typeface="Arial" panose="020B0604020202020204" pitchFamily="34" charset="0"/>
            </a:endParaRPr>
          </a:p>
          <a:p>
            <a:pPr marL="27432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Lead to </a:t>
            </a:r>
            <a:r>
              <a:rPr lang="en-US" altLang="en-US" b="1" dirty="0">
                <a:latin typeface="Arial" panose="020B0604020202020204" pitchFamily="34" charset="0"/>
              </a:rPr>
              <a:t>direct stent damage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945FF4-1DFB-54B3-C51E-C2BB524EC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24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CB81-9D72-C51E-B15B-104FE9D3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E909F-05A0-84DF-0D7A-B537F08A4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Angiographic appearance:</a:t>
            </a:r>
            <a:endParaRPr lang="en-IN" dirty="0"/>
          </a:p>
          <a:p>
            <a:pPr lvl="1"/>
            <a:r>
              <a:rPr lang="en-IN" dirty="0"/>
              <a:t>Large CNs can appear as </a:t>
            </a:r>
            <a:r>
              <a:rPr lang="en-IN" b="1" dirty="0"/>
              <a:t>radiolucent masses</a:t>
            </a:r>
            <a:r>
              <a:rPr lang="en-IN" dirty="0"/>
              <a:t>, mimicking thrombus.</a:t>
            </a:r>
          </a:p>
          <a:p>
            <a:endParaRPr lang="en-IN" b="1" dirty="0"/>
          </a:p>
          <a:p>
            <a:r>
              <a:rPr lang="en-IN" b="1" dirty="0"/>
              <a:t>Prevalence:</a:t>
            </a:r>
            <a:endParaRPr lang="en-IN" dirty="0"/>
          </a:p>
          <a:p>
            <a:pPr lvl="1"/>
            <a:r>
              <a:rPr lang="en-IN" dirty="0"/>
              <a:t>Rare in general obstructive CAD (</a:t>
            </a:r>
            <a:r>
              <a:rPr lang="en-IN" b="1" dirty="0"/>
              <a:t>&lt;5%</a:t>
            </a:r>
            <a:r>
              <a:rPr lang="en-IN" dirty="0"/>
              <a:t>).</a:t>
            </a:r>
          </a:p>
          <a:p>
            <a:pPr lvl="1"/>
            <a:r>
              <a:rPr lang="en-IN" dirty="0"/>
              <a:t>Much more common (</a:t>
            </a:r>
            <a:r>
              <a:rPr lang="en-IN" b="1" dirty="0"/>
              <a:t>~32%</a:t>
            </a:r>
            <a:r>
              <a:rPr lang="en-IN" dirty="0"/>
              <a:t>) in </a:t>
            </a:r>
            <a:r>
              <a:rPr lang="en-IN" b="1" dirty="0"/>
              <a:t>severely calcified lesions</a:t>
            </a:r>
            <a:r>
              <a:rPr lang="en-IN" dirty="0"/>
              <a:t> (maximum calcium angle &gt;270°).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58685-C56B-39D9-9C04-F0E69C19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42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F3F4F-526F-F1F6-770F-AE00C310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7A96A-0512-48E4-F487-DA8E59CB7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Common locations &amp; associations:</a:t>
            </a:r>
            <a:endParaRPr lang="en-IN" dirty="0"/>
          </a:p>
          <a:p>
            <a:pPr lvl="1"/>
            <a:endParaRPr lang="en-IN" dirty="0"/>
          </a:p>
          <a:p>
            <a:pPr lvl="1"/>
            <a:r>
              <a:rPr lang="en-IN" dirty="0"/>
              <a:t>Occur at </a:t>
            </a:r>
            <a:r>
              <a:rPr lang="en-IN" b="1" dirty="0"/>
              <a:t>hinge-motion segments</a:t>
            </a:r>
            <a:r>
              <a:rPr lang="en-IN" dirty="0"/>
              <a:t> of coronary arteries.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More frequent in the </a:t>
            </a:r>
            <a:r>
              <a:rPr lang="en-IN" b="1" dirty="0"/>
              <a:t>right coronary artery (RCA)</a:t>
            </a:r>
            <a:r>
              <a:rPr lang="en-IN" dirty="0"/>
              <a:t>.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Higher prevalence in patients on </a:t>
            </a:r>
            <a:r>
              <a:rPr lang="en-IN" b="1" dirty="0"/>
              <a:t>chronic </a:t>
            </a:r>
            <a:r>
              <a:rPr lang="en-IN" b="1" dirty="0" err="1"/>
              <a:t>hemodialysis</a:t>
            </a:r>
            <a:r>
              <a:rPr lang="en-IN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0EDD9-392C-9B58-AB22-39B7EA976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66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D1F6-50D6-42AC-C10F-496E9996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F3080-F192-6C27-6DFA-892F552D7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Clinical impact:</a:t>
            </a:r>
            <a:endParaRPr lang="en-IN" dirty="0"/>
          </a:p>
          <a:p>
            <a:pPr lvl="1"/>
            <a:endParaRPr lang="en-IN" dirty="0"/>
          </a:p>
          <a:p>
            <a:pPr lvl="1"/>
            <a:r>
              <a:rPr lang="en-IN" dirty="0"/>
              <a:t>Presence of CN during PCI is linked to </a:t>
            </a:r>
            <a:r>
              <a:rPr lang="en-IN" b="1" dirty="0"/>
              <a:t>higher long-term MACE</a:t>
            </a:r>
            <a:r>
              <a:rPr lang="en-IN" dirty="0"/>
              <a:t> compared with calcified lesions without CNs.</a:t>
            </a:r>
          </a:p>
          <a:p>
            <a:pPr lvl="1"/>
            <a:endParaRPr lang="en-IN" b="1" dirty="0"/>
          </a:p>
          <a:p>
            <a:pPr lvl="1"/>
            <a:r>
              <a:rPr lang="en-IN" b="1" dirty="0"/>
              <a:t>Early restenosis</a:t>
            </a:r>
            <a:r>
              <a:rPr lang="en-IN" dirty="0"/>
              <a:t> often due to </a:t>
            </a:r>
            <a:r>
              <a:rPr lang="en-IN" b="1" dirty="0" err="1"/>
              <a:t>reprotrusion</a:t>
            </a:r>
            <a:r>
              <a:rPr lang="en-IN" b="1" dirty="0"/>
              <a:t> of the CN into the stent</a:t>
            </a:r>
            <a:r>
              <a:rPr lang="en-IN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2531C-59DD-53D5-BAB6-A92CDF035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42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6C042-50D7-A331-57C6-0D3F86AE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D6ACC-84CA-FD63-2DDE-5B7DDFA56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Imaging characteristics:</a:t>
            </a:r>
            <a:endParaRPr lang="en-IN" dirty="0"/>
          </a:p>
          <a:p>
            <a:pPr lvl="1"/>
            <a:endParaRPr lang="en-IN" b="1" dirty="0"/>
          </a:p>
          <a:p>
            <a:pPr lvl="1"/>
            <a:r>
              <a:rPr lang="en-IN" b="1" dirty="0"/>
              <a:t>OCT</a:t>
            </a:r>
            <a:r>
              <a:rPr lang="en-IN" dirty="0"/>
              <a:t>: Differentiates </a:t>
            </a:r>
            <a:r>
              <a:rPr lang="en-IN" b="1" dirty="0"/>
              <a:t>eruptive CNs</a:t>
            </a:r>
            <a:r>
              <a:rPr lang="en-IN" dirty="0"/>
              <a:t> (irregular surface) from </a:t>
            </a:r>
            <a:r>
              <a:rPr lang="en-IN" b="1" dirty="0"/>
              <a:t>noneruptive CNs</a:t>
            </a:r>
            <a:r>
              <a:rPr lang="en-IN" dirty="0"/>
              <a:t> (smooth fibrous cap).</a:t>
            </a:r>
          </a:p>
          <a:p>
            <a:pPr lvl="1"/>
            <a:endParaRPr lang="en-IN" b="1" dirty="0"/>
          </a:p>
          <a:p>
            <a:pPr lvl="1"/>
            <a:r>
              <a:rPr lang="en-IN" b="1" dirty="0"/>
              <a:t>IVUS</a:t>
            </a:r>
            <a:r>
              <a:rPr lang="en-IN" dirty="0"/>
              <a:t>: Can identify CN shape and surface irregularity but has </a:t>
            </a:r>
            <a:r>
              <a:rPr lang="en-IN" b="1" dirty="0"/>
              <a:t>lower resolution and depth</a:t>
            </a:r>
            <a:r>
              <a:rPr lang="en-IN" dirty="0"/>
              <a:t> than OCT.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F9869-7BA8-5D6D-5094-D2A323DC5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22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595C-7B88-34B1-FA63-CAB9D051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309CB-E38E-F36A-4393-4688DEBF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Prognosis:</a:t>
            </a:r>
            <a:endParaRPr lang="en-IN" dirty="0"/>
          </a:p>
          <a:p>
            <a:pPr lvl="1"/>
            <a:r>
              <a:rPr lang="en-IN" b="1" dirty="0"/>
              <a:t>Eruptive CNs</a:t>
            </a:r>
            <a:r>
              <a:rPr lang="en-IN" dirty="0"/>
              <a:t> show </a:t>
            </a:r>
            <a:r>
              <a:rPr lang="en-IN" b="1" dirty="0"/>
              <a:t>worse long-term outcomes</a:t>
            </a:r>
            <a:r>
              <a:rPr lang="en-IN" dirty="0"/>
              <a:t> despite better acute stent expansion, likely due to higher risk of </a:t>
            </a:r>
            <a:r>
              <a:rPr lang="en-IN" b="1" dirty="0" err="1"/>
              <a:t>reprotrusion</a:t>
            </a:r>
            <a:r>
              <a:rPr lang="en-IN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06D11-4A03-ACD2-FC65-7F0E376DD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1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71EE-846B-EB1D-F9C3-5A96BE52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u="sng" dirty="0"/>
              <a:t>Long calcified lesions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9FE29-4DE4-2E7A-E56A-217C66BBD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Often associated with </a:t>
            </a:r>
            <a:r>
              <a:rPr lang="en-IN" b="1" dirty="0"/>
              <a:t>diffuse CAD</a:t>
            </a:r>
            <a:r>
              <a:rPr lang="en-IN" dirty="0"/>
              <a:t> and long-standing/uncontrolled risk factors.</a:t>
            </a:r>
          </a:p>
          <a:p>
            <a:endParaRPr lang="en-IN" dirty="0"/>
          </a:p>
          <a:p>
            <a:r>
              <a:rPr lang="en-IN" dirty="0"/>
              <a:t>Linked to </a:t>
            </a:r>
            <a:r>
              <a:rPr lang="en-IN" b="1" dirty="0"/>
              <a:t>higher long-term adverse cardiovascular events</a:t>
            </a:r>
            <a:r>
              <a:rPr lang="en-IN" dirty="0"/>
              <a:t>.</a:t>
            </a:r>
          </a:p>
          <a:p>
            <a:endParaRPr lang="en-IN" b="1" dirty="0"/>
          </a:p>
          <a:p>
            <a:r>
              <a:rPr lang="en-IN" b="1" dirty="0"/>
              <a:t>Longer calcium segments</a:t>
            </a:r>
            <a:r>
              <a:rPr lang="en-IN" dirty="0"/>
              <a:t> increase the risk of </a:t>
            </a:r>
            <a:r>
              <a:rPr lang="en-IN" b="1" dirty="0"/>
              <a:t>stent </a:t>
            </a:r>
            <a:r>
              <a:rPr lang="en-IN" b="1" dirty="0" err="1"/>
              <a:t>underexpansion</a:t>
            </a:r>
            <a:r>
              <a:rPr lang="en-IN" dirty="0"/>
              <a:t> during PCI.</a:t>
            </a:r>
          </a:p>
          <a:p>
            <a:endParaRPr lang="en-IN" b="1" dirty="0"/>
          </a:p>
          <a:p>
            <a:r>
              <a:rPr lang="en-IN" b="1" dirty="0"/>
              <a:t>Stenosis and severe calcification may not co-localize</a:t>
            </a:r>
            <a:r>
              <a:rPr lang="en-IN" dirty="0"/>
              <a:t> in long lesions.</a:t>
            </a:r>
          </a:p>
          <a:p>
            <a:endParaRPr lang="en-IN" b="1" dirty="0"/>
          </a:p>
          <a:p>
            <a:r>
              <a:rPr lang="en-IN" b="1" dirty="0"/>
              <a:t>Intravascular imaging</a:t>
            </a:r>
            <a:r>
              <a:rPr lang="en-IN" dirty="0"/>
              <a:t> is essential to:</a:t>
            </a:r>
          </a:p>
          <a:p>
            <a:pPr lvl="1"/>
            <a:r>
              <a:rPr lang="en-IN" dirty="0"/>
              <a:t>Precisely localize severely calcified segments</a:t>
            </a:r>
          </a:p>
          <a:p>
            <a:pPr lvl="1"/>
            <a:r>
              <a:rPr lang="en-IN" dirty="0"/>
              <a:t>Target calcium modification to areas at highest risk of </a:t>
            </a:r>
            <a:r>
              <a:rPr lang="en-IN" dirty="0" err="1"/>
              <a:t>underexpansion</a:t>
            </a:r>
            <a:endParaRPr lang="en-I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34E59-050C-20B6-DBC5-53EC69FEE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42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1CAD0-387A-1D61-2780-F8FF53D6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u="sng" dirty="0"/>
              <a:t>Chronic total occlusion (CTO) interventions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06135-4E1F-EBDD-D910-D2C80F52B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PCI of </a:t>
            </a:r>
            <a:r>
              <a:rPr lang="en-IN" b="1" dirty="0"/>
              <a:t>calcified CTOs</a:t>
            </a:r>
            <a:r>
              <a:rPr lang="en-IN" dirty="0"/>
              <a:t> has:</a:t>
            </a:r>
          </a:p>
          <a:p>
            <a:pPr lvl="1"/>
            <a:r>
              <a:rPr lang="en-IN" b="1" dirty="0"/>
              <a:t>Lower procedural success</a:t>
            </a:r>
            <a:endParaRPr lang="en-IN" dirty="0"/>
          </a:p>
          <a:p>
            <a:pPr lvl="1"/>
            <a:r>
              <a:rPr lang="en-IN" b="1" dirty="0"/>
              <a:t>Higher complication rates</a:t>
            </a:r>
            <a:r>
              <a:rPr lang="en-IN" dirty="0"/>
              <a:t> than noncalcified CTOs</a:t>
            </a:r>
          </a:p>
          <a:p>
            <a:endParaRPr lang="en-IN" b="1" dirty="0"/>
          </a:p>
          <a:p>
            <a:r>
              <a:rPr lang="en-IN" b="1" dirty="0"/>
              <a:t>Preprocedural chest CT</a:t>
            </a:r>
            <a:r>
              <a:rPr lang="en-IN" dirty="0"/>
              <a:t> and </a:t>
            </a:r>
            <a:r>
              <a:rPr lang="en-IN" b="1" dirty="0"/>
              <a:t>intravascular imaging</a:t>
            </a:r>
            <a:r>
              <a:rPr lang="en-IN" dirty="0"/>
              <a:t> help:</a:t>
            </a:r>
          </a:p>
          <a:p>
            <a:pPr lvl="1"/>
            <a:r>
              <a:rPr lang="en-IN" dirty="0"/>
              <a:t>Define calcium distribution and morphology</a:t>
            </a:r>
          </a:p>
          <a:p>
            <a:pPr lvl="1"/>
            <a:r>
              <a:rPr lang="en-IN" dirty="0"/>
              <a:t>Guide strategy selection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A01B6-2AD8-E8E6-6935-14FBA669A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65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73E9-1F25-97D9-831A-D9EC0A46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750C9-E8BB-307B-9CEF-8B913E1BD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Proximal cap calcification</a:t>
            </a:r>
            <a:r>
              <a:rPr lang="en-IN" dirty="0"/>
              <a:t> reduces antegrade wiring success; may be identified via side-branch imaging.</a:t>
            </a:r>
          </a:p>
          <a:p>
            <a:endParaRPr lang="en-IN" dirty="0"/>
          </a:p>
          <a:p>
            <a:r>
              <a:rPr lang="en-IN" dirty="0"/>
              <a:t>During </a:t>
            </a:r>
            <a:r>
              <a:rPr lang="en-IN" b="1" dirty="0"/>
              <a:t>retrograde CTO techniques</a:t>
            </a:r>
            <a:r>
              <a:rPr lang="en-IN" dirty="0"/>
              <a:t>, intravascular imaging helps:</a:t>
            </a:r>
          </a:p>
          <a:p>
            <a:pPr lvl="1"/>
            <a:r>
              <a:rPr lang="en-IN" dirty="0"/>
              <a:t>Identify less calcified </a:t>
            </a:r>
            <a:r>
              <a:rPr lang="en-IN" dirty="0" err="1"/>
              <a:t>reentry</a:t>
            </a:r>
            <a:r>
              <a:rPr lang="en-IN" dirty="0"/>
              <a:t> zones</a:t>
            </a:r>
          </a:p>
          <a:p>
            <a:pPr lvl="1"/>
            <a:r>
              <a:rPr lang="en-IN" dirty="0"/>
              <a:t>Improve retrograde guidewire </a:t>
            </a:r>
            <a:r>
              <a:rPr lang="en-IN" dirty="0" err="1"/>
              <a:t>reentry</a:t>
            </a:r>
            <a:r>
              <a:rPr lang="en-IN" dirty="0"/>
              <a:t> success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F5545-A510-63F1-25BE-EFDC1910B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30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5564B-B624-77F5-96A0-10DBB8CB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u="sng" dirty="0"/>
              <a:t>In-stent restenosis (ISR)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C8EF7-9917-AD16-54E1-AAFA64C70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Defined as </a:t>
            </a:r>
            <a:r>
              <a:rPr lang="en-IN" b="1" dirty="0"/>
              <a:t>≥50% stenosis within the stent</a:t>
            </a:r>
            <a:r>
              <a:rPr lang="en-IN" dirty="0"/>
              <a:t> on follow-up angiography.</a:t>
            </a:r>
          </a:p>
          <a:p>
            <a:endParaRPr lang="en-IN" dirty="0"/>
          </a:p>
          <a:p>
            <a:r>
              <a:rPr lang="en-IN" dirty="0"/>
              <a:t>Calcium-related ISR mechanisms:</a:t>
            </a:r>
          </a:p>
          <a:p>
            <a:pPr lvl="1"/>
            <a:endParaRPr lang="en-IN" b="1" dirty="0"/>
          </a:p>
          <a:p>
            <a:pPr lvl="1"/>
            <a:r>
              <a:rPr lang="en-IN" b="1" dirty="0"/>
              <a:t>Initial stent </a:t>
            </a:r>
            <a:r>
              <a:rPr lang="en-IN" b="1" dirty="0" err="1"/>
              <a:t>underexpansion</a:t>
            </a:r>
            <a:r>
              <a:rPr lang="en-IN" dirty="0"/>
              <a:t> due to underlying calcification</a:t>
            </a:r>
          </a:p>
          <a:p>
            <a:pPr lvl="1"/>
            <a:endParaRPr lang="en-IN" b="1" dirty="0"/>
          </a:p>
          <a:p>
            <a:pPr lvl="1"/>
            <a:r>
              <a:rPr lang="en-IN" b="1" dirty="0"/>
              <a:t>Calcified </a:t>
            </a:r>
            <a:r>
              <a:rPr lang="en-IN" b="1" dirty="0" err="1"/>
              <a:t>neoatherosclerosis</a:t>
            </a:r>
            <a:r>
              <a:rPr lang="en-IN" dirty="0"/>
              <a:t> within the stent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96EE0-628A-2D1A-04DE-C31352BF5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52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2D73-8BFE-09C4-7943-651CC0A5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EB0AA-4081-6EAD-3EF6-E2E250054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Prevalence of calcified </a:t>
            </a:r>
            <a:r>
              <a:rPr lang="en-IN" dirty="0" err="1"/>
              <a:t>neoatherosclerosis</a:t>
            </a:r>
            <a:r>
              <a:rPr lang="en-IN" dirty="0"/>
              <a:t>:</a:t>
            </a:r>
          </a:p>
          <a:p>
            <a:pPr lvl="1"/>
            <a:r>
              <a:rPr lang="en-IN" b="1" dirty="0"/>
              <a:t>~10% at 5–7 years</a:t>
            </a:r>
            <a:endParaRPr lang="en-IN" dirty="0"/>
          </a:p>
          <a:p>
            <a:pPr lvl="1"/>
            <a:r>
              <a:rPr lang="en-IN" b="1" dirty="0"/>
              <a:t>~20% beyond 7 years</a:t>
            </a:r>
            <a:r>
              <a:rPr lang="en-IN" dirty="0"/>
              <a:t> after DES implantation</a:t>
            </a:r>
          </a:p>
          <a:p>
            <a:endParaRPr lang="en-IN" dirty="0"/>
          </a:p>
          <a:p>
            <a:r>
              <a:rPr lang="en-IN" dirty="0"/>
              <a:t>Imaging predictors of repeat </a:t>
            </a:r>
            <a:r>
              <a:rPr lang="en-IN" dirty="0" err="1"/>
              <a:t>underexpansion</a:t>
            </a:r>
            <a:r>
              <a:rPr lang="en-IN" dirty="0"/>
              <a:t>:</a:t>
            </a:r>
          </a:p>
          <a:p>
            <a:pPr lvl="1"/>
            <a:r>
              <a:rPr lang="en-IN" b="1" dirty="0"/>
              <a:t>Large calcium arc (&gt;180°)</a:t>
            </a:r>
            <a:endParaRPr lang="en-IN" dirty="0"/>
          </a:p>
          <a:p>
            <a:pPr lvl="1"/>
            <a:r>
              <a:rPr lang="en-IN" b="1" dirty="0"/>
              <a:t>Thick calcium (&gt;0.5 mm)</a:t>
            </a:r>
            <a:r>
              <a:rPr lang="en-IN" dirty="0"/>
              <a:t> within or adjacent to the stent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B0294-C9CC-7879-0F93-77E9995EC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9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15A5B-FBEE-DD8C-C8E0-AF4EF599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9B1D5-6AAC-F969-2342-A87322A1A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Intravascular imaging</a:t>
            </a:r>
            <a:r>
              <a:rPr lang="en-IN" dirty="0"/>
              <a:t> (e.g., IVUS/OCT) is increasingly used to:</a:t>
            </a:r>
          </a:p>
          <a:p>
            <a:endParaRPr lang="en-IN" dirty="0"/>
          </a:p>
          <a:p>
            <a:pPr lvl="1"/>
            <a:r>
              <a:rPr lang="en-IN" dirty="0"/>
              <a:t>Define the </a:t>
            </a:r>
            <a:r>
              <a:rPr lang="en-IN" b="1" dirty="0"/>
              <a:t>extent, type, and location</a:t>
            </a:r>
            <a:r>
              <a:rPr lang="en-IN" dirty="0"/>
              <a:t> of calcium</a:t>
            </a:r>
          </a:p>
          <a:p>
            <a:pPr lvl="1"/>
            <a:r>
              <a:rPr lang="en-IN" dirty="0"/>
              <a:t>Guide </a:t>
            </a:r>
            <a:r>
              <a:rPr lang="en-IN" b="1" dirty="0"/>
              <a:t>calcium modification strategies</a:t>
            </a:r>
            <a:endParaRPr lang="en-IN" dirty="0"/>
          </a:p>
          <a:p>
            <a:pPr lvl="1"/>
            <a:r>
              <a:rPr lang="en-IN" dirty="0"/>
              <a:t>Improve </a:t>
            </a:r>
            <a:r>
              <a:rPr lang="en-IN" b="1" dirty="0"/>
              <a:t>optimal stent deployment</a:t>
            </a:r>
            <a:r>
              <a:rPr lang="en-IN" dirty="0"/>
              <a:t> and reduce adverse events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E6F8E-9B63-6828-7C25-C529D6873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59378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32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CD71-8486-14E0-C579-8850F17A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u="sng" dirty="0"/>
              <a:t>Post–coronary artery bypass surgery (CABG)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9E7AE-4D87-CC90-5A3B-4806E0834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Patients with severe coronary calcification have </a:t>
            </a:r>
            <a:r>
              <a:rPr lang="en-IN" b="1" dirty="0"/>
              <a:t>similarly high long-term mortality</a:t>
            </a:r>
            <a:r>
              <a:rPr lang="en-IN" dirty="0"/>
              <a:t> with PCI or CABG.</a:t>
            </a:r>
          </a:p>
          <a:p>
            <a:endParaRPr lang="en-IN" dirty="0"/>
          </a:p>
          <a:p>
            <a:r>
              <a:rPr lang="en-IN" dirty="0"/>
              <a:t>Most studies show </a:t>
            </a:r>
            <a:r>
              <a:rPr lang="en-IN" b="1" dirty="0"/>
              <a:t>accelerated atherosclerosis progression</a:t>
            </a:r>
            <a:r>
              <a:rPr lang="en-IN" dirty="0"/>
              <a:t> in grafted vessels.</a:t>
            </a:r>
          </a:p>
          <a:p>
            <a:endParaRPr lang="en-IN" dirty="0"/>
          </a:p>
          <a:p>
            <a:r>
              <a:rPr lang="en-IN" dirty="0"/>
              <a:t>Intravascular imaging reveals that </a:t>
            </a:r>
            <a:r>
              <a:rPr lang="en-IN" b="1" dirty="0"/>
              <a:t>native vessels proximal to graft anastomoses</a:t>
            </a:r>
            <a:r>
              <a:rPr lang="en-IN" dirty="0"/>
              <a:t> show:</a:t>
            </a:r>
          </a:p>
          <a:p>
            <a:pPr lvl="1"/>
            <a:r>
              <a:rPr lang="en-IN" dirty="0"/>
              <a:t>More severe calcification</a:t>
            </a:r>
          </a:p>
          <a:p>
            <a:pPr lvl="1"/>
            <a:r>
              <a:rPr lang="en-IN" dirty="0"/>
              <a:t>Higher prevalence of </a:t>
            </a:r>
            <a:r>
              <a:rPr lang="en-IN" b="1" dirty="0"/>
              <a:t>calcified nodules</a:t>
            </a:r>
            <a:endParaRPr lang="en-IN" dirty="0"/>
          </a:p>
          <a:p>
            <a:pPr lvl="1"/>
            <a:r>
              <a:rPr lang="en-IN" dirty="0"/>
              <a:t>Greater </a:t>
            </a:r>
            <a:r>
              <a:rPr lang="en-IN" b="1" dirty="0"/>
              <a:t>negative </a:t>
            </a:r>
            <a:r>
              <a:rPr lang="en-IN" b="1" dirty="0" err="1"/>
              <a:t>remodeling</a:t>
            </a:r>
            <a:r>
              <a:rPr lang="en-IN" dirty="0"/>
              <a:t> compared with patients without prior CABG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FEAF9F-DC19-1427-0D41-74B858470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32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49B1-B8DF-D5EF-9F72-2DC1F8EA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A753C-1994-4833-33D3-25A1AEFCF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52FCBD-EFCF-EEC4-1216-F537E36D6EBB}"/>
              </a:ext>
            </a:extLst>
          </p:cNvPr>
          <p:cNvSpPr/>
          <p:nvPr/>
        </p:nvSpPr>
        <p:spPr>
          <a:xfrm>
            <a:off x="356897" y="2967335"/>
            <a:ext cx="114782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5400" b="1" u="sng" dirty="0"/>
              <a:t>TREATMENT MODALITIES FOR </a:t>
            </a:r>
          </a:p>
          <a:p>
            <a:pPr algn="ctr"/>
            <a:r>
              <a:rPr lang="en-IN" sz="5400" b="1" u="sng" dirty="0"/>
              <a:t>CALCIFIED CAD</a:t>
            </a:r>
            <a:endParaRPr lang="en-GB" sz="5400" b="1" u="sng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37479-64C8-8F9F-4B6E-25DDC77DB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58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F21B-58BB-D40D-F789-C86BFAB2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u="sng" dirty="0" err="1"/>
              <a:t>Semicompliant</a:t>
            </a:r>
            <a:r>
              <a:rPr lang="en-IN" b="1" u="sng" dirty="0"/>
              <a:t> (SC) and Noncompliant (NC) balloons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9E027-1464-861B-B214-FE8421069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Used for:</a:t>
            </a:r>
          </a:p>
          <a:p>
            <a:pPr lvl="1"/>
            <a:r>
              <a:rPr lang="en-IN" b="1" dirty="0"/>
              <a:t>Mildly calcified lesions</a:t>
            </a:r>
            <a:endParaRPr lang="en-IN" dirty="0"/>
          </a:p>
          <a:p>
            <a:pPr lvl="1"/>
            <a:r>
              <a:rPr lang="en-IN" dirty="0"/>
              <a:t>Initial preparation of more severe calcification</a:t>
            </a:r>
          </a:p>
          <a:p>
            <a:endParaRPr lang="en-IN" b="1" dirty="0"/>
          </a:p>
          <a:p>
            <a:r>
              <a:rPr lang="en-IN" b="1" dirty="0"/>
              <a:t>Mechanism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Do </a:t>
            </a:r>
            <a:r>
              <a:rPr lang="en-IN" b="1" dirty="0"/>
              <a:t>not remove calcium</a:t>
            </a:r>
            <a:endParaRPr lang="en-IN" dirty="0"/>
          </a:p>
          <a:p>
            <a:pPr lvl="1"/>
            <a:r>
              <a:rPr lang="en-IN" dirty="0"/>
              <a:t>Create </a:t>
            </a:r>
            <a:r>
              <a:rPr lang="en-IN" b="1" dirty="0"/>
              <a:t>medial dissections</a:t>
            </a:r>
            <a:r>
              <a:rPr lang="en-IN" dirty="0"/>
              <a:t> and disrupt thin calcium to increase plaque elasticity</a:t>
            </a:r>
          </a:p>
          <a:p>
            <a:endParaRPr lang="en-IN" b="1" dirty="0"/>
          </a:p>
          <a:p>
            <a:r>
              <a:rPr lang="en-IN" b="1" dirty="0"/>
              <a:t>Limitations in calcified lesions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Eccentric balloon expansion → risk of </a:t>
            </a:r>
            <a:r>
              <a:rPr lang="en-IN" b="1" dirty="0"/>
              <a:t>perforation or flow-limiting dissection</a:t>
            </a:r>
            <a:endParaRPr lang="en-IN" dirty="0"/>
          </a:p>
          <a:p>
            <a:pPr lvl="1"/>
            <a:r>
              <a:rPr lang="en-IN" dirty="0"/>
              <a:t>“</a:t>
            </a:r>
            <a:r>
              <a:rPr lang="en-IN" b="1" dirty="0"/>
              <a:t>Watermelon-seeding</a:t>
            </a:r>
            <a:r>
              <a:rPr lang="en-IN" dirty="0"/>
              <a:t>” toward non-diseased segments</a:t>
            </a:r>
          </a:p>
          <a:p>
            <a:pPr lvl="1"/>
            <a:r>
              <a:rPr lang="en-IN" dirty="0"/>
              <a:t>Nonuniform expansion → </a:t>
            </a:r>
            <a:r>
              <a:rPr lang="en-IN" b="1" dirty="0"/>
              <a:t>balloon rupture</a:t>
            </a:r>
            <a:r>
              <a:rPr lang="en-IN" dirty="0"/>
              <a:t>, uncontrolled dissection, or perforation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3361D-D204-9FEC-6F74-4BCAD6C2E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25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E312-5D8C-3A67-D5FD-B81E2B981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/>
              <a:t>Cutting balloons (CB)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41ED5-01C4-D5B1-BF54-78B38458C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/>
              <a:t>Less compliant balloons with </a:t>
            </a:r>
            <a:r>
              <a:rPr lang="en-IN" b="1" dirty="0"/>
              <a:t>microsurgical blades</a:t>
            </a:r>
            <a:endParaRPr lang="en-IN" dirty="0"/>
          </a:p>
          <a:p>
            <a:endParaRPr lang="en-IN" b="1" dirty="0"/>
          </a:p>
          <a:p>
            <a:r>
              <a:rPr lang="en-IN" b="1" dirty="0"/>
              <a:t>Mechanism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Create controlled incisions</a:t>
            </a:r>
          </a:p>
          <a:p>
            <a:pPr lvl="1"/>
            <a:r>
              <a:rPr lang="en-IN" dirty="0"/>
              <a:t>Fracture calcium and improve </a:t>
            </a:r>
            <a:r>
              <a:rPr lang="en-IN" b="1" dirty="0"/>
              <a:t>symmetric stent expansion</a:t>
            </a:r>
            <a:endParaRPr lang="en-IN" dirty="0"/>
          </a:p>
          <a:p>
            <a:pPr lvl="1"/>
            <a:r>
              <a:rPr lang="en-IN" dirty="0"/>
              <a:t>Reduce balloon slippage</a:t>
            </a:r>
          </a:p>
          <a:p>
            <a:endParaRPr lang="en-IN" b="1" dirty="0"/>
          </a:p>
          <a:p>
            <a:r>
              <a:rPr lang="en-IN" b="1" dirty="0"/>
              <a:t>COPS trial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CB vs NC balloon in severe CAC</a:t>
            </a:r>
          </a:p>
          <a:p>
            <a:pPr lvl="1"/>
            <a:r>
              <a:rPr lang="en-IN" dirty="0"/>
              <a:t>Higher </a:t>
            </a:r>
            <a:r>
              <a:rPr lang="en-IN" b="1" dirty="0"/>
              <a:t>minimum stent area (MSA)</a:t>
            </a:r>
            <a:r>
              <a:rPr lang="en-IN" dirty="0"/>
              <a:t> at calcium site with CB (8.2 vs 7.3 mm²; </a:t>
            </a:r>
            <a:r>
              <a:rPr lang="en-IN" i="1" dirty="0"/>
              <a:t>P</a:t>
            </a:r>
            <a:r>
              <a:rPr lang="en-IN" dirty="0"/>
              <a:t> = 0.035)</a:t>
            </a:r>
          </a:p>
          <a:p>
            <a:pPr lvl="1"/>
            <a:r>
              <a:rPr lang="en-IN" dirty="0"/>
              <a:t>No difference in final MSA</a:t>
            </a:r>
          </a:p>
          <a:p>
            <a:endParaRPr lang="en-IN" b="1" dirty="0"/>
          </a:p>
          <a:p>
            <a:r>
              <a:rPr lang="en-IN" b="1" dirty="0"/>
              <a:t>Wolverine CB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Lower-profile design</a:t>
            </a:r>
          </a:p>
          <a:p>
            <a:pPr lvl="1"/>
            <a:r>
              <a:rPr lang="en-IN" dirty="0"/>
              <a:t>Improved deliverability vs older CBs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EAF9-56EA-A23B-B1E8-51C367A56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62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22FA-8609-ADB9-52D5-F7D850F2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/>
              <a:t>Scoring balloons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706FF-E62E-4107-9F9E-F69674C42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Designed for </a:t>
            </a:r>
            <a:r>
              <a:rPr lang="en-IN" b="1" dirty="0"/>
              <a:t>better deliverability</a:t>
            </a:r>
            <a:r>
              <a:rPr lang="en-IN" dirty="0"/>
              <a:t> and less vessel trauma than CBs</a:t>
            </a:r>
          </a:p>
          <a:p>
            <a:endParaRPr lang="en-IN" dirty="0"/>
          </a:p>
          <a:p>
            <a:r>
              <a:rPr lang="en-IN" dirty="0"/>
              <a:t>Comparative data:</a:t>
            </a:r>
          </a:p>
          <a:p>
            <a:pPr lvl="1"/>
            <a:r>
              <a:rPr lang="en-IN" dirty="0"/>
              <a:t>Wolverine CB more deliverable than Lacrosse NSE ALPHA</a:t>
            </a:r>
          </a:p>
          <a:p>
            <a:pPr lvl="1"/>
            <a:r>
              <a:rPr lang="en-IN" dirty="0"/>
              <a:t>Similar cross-sectional area gain</a:t>
            </a:r>
          </a:p>
          <a:p>
            <a:endParaRPr lang="en-IN" b="1" dirty="0"/>
          </a:p>
          <a:p>
            <a:r>
              <a:rPr lang="en-IN" b="1" dirty="0"/>
              <a:t>Available scoring balloons</a:t>
            </a:r>
            <a:r>
              <a:rPr lang="en-IN" dirty="0"/>
              <a:t>:</a:t>
            </a:r>
          </a:p>
          <a:p>
            <a:pPr lvl="1"/>
            <a:r>
              <a:rPr lang="en-IN" b="1" dirty="0" err="1"/>
              <a:t>AngioSculpt</a:t>
            </a:r>
            <a:r>
              <a:rPr lang="en-IN" dirty="0"/>
              <a:t>: SC balloon with 3–4 helical nitinol scoring elements</a:t>
            </a:r>
          </a:p>
          <a:p>
            <a:pPr lvl="1"/>
            <a:r>
              <a:rPr lang="en-IN" b="1" dirty="0"/>
              <a:t>Chocolate XD</a:t>
            </a:r>
            <a:r>
              <a:rPr lang="en-IN" dirty="0"/>
              <a:t>: SC balloon with nitinol cage creating pillows and grooves to control dissections</a:t>
            </a:r>
          </a:p>
          <a:p>
            <a:pPr lvl="1"/>
            <a:r>
              <a:rPr lang="en-IN" b="1" dirty="0" err="1"/>
              <a:t>Scoreflex</a:t>
            </a:r>
            <a:r>
              <a:rPr lang="en-IN" b="1" dirty="0"/>
              <a:t> NC</a:t>
            </a:r>
            <a:r>
              <a:rPr lang="en-IN" dirty="0"/>
              <a:t>: NC balloon with integrated nitinol wire; guidewire acts as second scoring element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7769C-7C6F-9123-5EDE-0869B4E81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12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B7DC-5753-11A1-D8D0-2C948025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u="sng" dirty="0"/>
              <a:t>High-pressure balloons (OPN balloon)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1FF86-4A92-6FBA-5BB4-7DB0B79EE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b="1" dirty="0"/>
              <a:t>Double-layer balloon</a:t>
            </a:r>
            <a:r>
              <a:rPr lang="en-IN" dirty="0"/>
              <a:t> capable of very high pressures</a:t>
            </a:r>
          </a:p>
          <a:p>
            <a:endParaRPr lang="en-IN" dirty="0"/>
          </a:p>
          <a:p>
            <a:r>
              <a:rPr lang="en-IN" dirty="0"/>
              <a:t>Study findings (326 </a:t>
            </a:r>
            <a:r>
              <a:rPr lang="en-IN" dirty="0" err="1"/>
              <a:t>undilatable</a:t>
            </a:r>
            <a:r>
              <a:rPr lang="en-IN" dirty="0"/>
              <a:t> lesions):</a:t>
            </a:r>
          </a:p>
          <a:p>
            <a:pPr lvl="1"/>
            <a:r>
              <a:rPr lang="en-IN" dirty="0"/>
              <a:t>53% yielded at </a:t>
            </a:r>
            <a:r>
              <a:rPr lang="en-IN" b="1" dirty="0"/>
              <a:t>30–40 </a:t>
            </a:r>
            <a:r>
              <a:rPr lang="en-IN" b="1" dirty="0" err="1"/>
              <a:t>atm</a:t>
            </a:r>
            <a:endParaRPr lang="en-IN" dirty="0"/>
          </a:p>
          <a:p>
            <a:pPr lvl="1"/>
            <a:r>
              <a:rPr lang="en-IN" dirty="0"/>
              <a:t>47% required </a:t>
            </a:r>
            <a:r>
              <a:rPr lang="en-IN" b="1" dirty="0"/>
              <a:t>&gt;40 </a:t>
            </a:r>
            <a:r>
              <a:rPr lang="en-IN" b="1" dirty="0" err="1"/>
              <a:t>atm</a:t>
            </a:r>
            <a:endParaRPr lang="en-IN" dirty="0"/>
          </a:p>
          <a:p>
            <a:pPr lvl="1"/>
            <a:r>
              <a:rPr lang="en-IN" dirty="0"/>
              <a:t>Angiographic success: </a:t>
            </a:r>
            <a:r>
              <a:rPr lang="en-IN" b="1" dirty="0"/>
              <a:t>97.5%</a:t>
            </a:r>
            <a:endParaRPr lang="en-IN" dirty="0"/>
          </a:p>
          <a:p>
            <a:pPr lvl="1"/>
            <a:r>
              <a:rPr lang="en-IN" dirty="0"/>
              <a:t>Procedural success: </a:t>
            </a:r>
            <a:r>
              <a:rPr lang="en-IN" b="1" dirty="0"/>
              <a:t>96.6%</a:t>
            </a:r>
            <a:endParaRPr lang="en-IN" dirty="0"/>
          </a:p>
          <a:p>
            <a:pPr lvl="1"/>
            <a:r>
              <a:rPr lang="en-IN" b="1" dirty="0"/>
              <a:t>Vessel perforation</a:t>
            </a:r>
            <a:r>
              <a:rPr lang="en-IN" dirty="0"/>
              <a:t> occurred in 3 patients</a:t>
            </a:r>
          </a:p>
          <a:p>
            <a:endParaRPr lang="en-IN" b="1" dirty="0"/>
          </a:p>
          <a:p>
            <a:r>
              <a:rPr lang="en-IN" b="1" dirty="0"/>
              <a:t>Technical recommendations</a:t>
            </a:r>
            <a:r>
              <a:rPr lang="en-IN" dirty="0"/>
              <a:t>:</a:t>
            </a:r>
          </a:p>
          <a:p>
            <a:pPr lvl="1"/>
            <a:r>
              <a:rPr lang="en-IN" dirty="0" err="1"/>
              <a:t>Predilation</a:t>
            </a:r>
            <a:r>
              <a:rPr lang="en-IN" dirty="0"/>
              <a:t>: </a:t>
            </a:r>
            <a:r>
              <a:rPr lang="en-IN" b="1" dirty="0"/>
              <a:t>undersize by 0.5 mm</a:t>
            </a:r>
            <a:endParaRPr lang="en-IN" dirty="0"/>
          </a:p>
          <a:p>
            <a:pPr lvl="1"/>
            <a:r>
              <a:rPr lang="en-IN" dirty="0" err="1"/>
              <a:t>Postdilation</a:t>
            </a:r>
            <a:r>
              <a:rPr lang="en-IN" dirty="0"/>
              <a:t>: </a:t>
            </a:r>
            <a:r>
              <a:rPr lang="en-IN" b="1" dirty="0"/>
              <a:t>1:1 sizing</a:t>
            </a:r>
            <a:endParaRPr lang="en-IN" dirty="0"/>
          </a:p>
          <a:p>
            <a:endParaRPr lang="en-IN" b="1" dirty="0"/>
          </a:p>
          <a:p>
            <a:r>
              <a:rPr lang="en-IN" b="1" dirty="0"/>
              <a:t>Limitations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Higher risk of perforation, especially </a:t>
            </a:r>
            <a:r>
              <a:rPr lang="en-IN" b="1" dirty="0"/>
              <a:t>pre-stenting</a:t>
            </a:r>
            <a:endParaRPr lang="en-IN" dirty="0"/>
          </a:p>
          <a:p>
            <a:pPr lvl="1"/>
            <a:r>
              <a:rPr lang="en-IN" dirty="0"/>
              <a:t>Balloon increases in size at high pressure</a:t>
            </a:r>
          </a:p>
          <a:p>
            <a:pPr lvl="1"/>
            <a:r>
              <a:rPr lang="en-IN" dirty="0"/>
              <a:t>Bulky profile and stiffness → </a:t>
            </a:r>
            <a:r>
              <a:rPr lang="en-IN" b="1" dirty="0"/>
              <a:t>difficult re-crossing</a:t>
            </a:r>
            <a:endParaRPr lang="en-I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C44F7-81E2-7DC8-4DAD-A9F25FB7C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03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4F4D-FE2E-4FEB-A74E-2F1BC7AD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8872"/>
            <a:ext cx="10058400" cy="1609344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u="sng" cap="none" dirty="0">
                <a:solidFill>
                  <a:schemeClr val="tx1"/>
                </a:solidFill>
                <a:latin typeface="Arial" panose="020B0604020202020204" pitchFamily="34" charset="0"/>
              </a:rPr>
              <a:t>Balloon-based treatment modalities for calcified CAD</a:t>
            </a:r>
            <a:endParaRPr lang="en-US" u="sn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800598-CA31-81BC-9F4E-328D8BE3C4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598427"/>
              </p:ext>
            </p:extLst>
          </p:nvPr>
        </p:nvGraphicFramePr>
        <p:xfrm>
          <a:off x="1066800" y="1915748"/>
          <a:ext cx="10207212" cy="482337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701202">
                  <a:extLst>
                    <a:ext uri="{9D8B030D-6E8A-4147-A177-3AD203B41FA5}">
                      <a16:colId xmlns:a16="http://schemas.microsoft.com/office/drawing/2014/main" val="1862942901"/>
                    </a:ext>
                  </a:extLst>
                </a:gridCol>
                <a:gridCol w="1701202">
                  <a:extLst>
                    <a:ext uri="{9D8B030D-6E8A-4147-A177-3AD203B41FA5}">
                      <a16:colId xmlns:a16="http://schemas.microsoft.com/office/drawing/2014/main" val="2264116163"/>
                    </a:ext>
                  </a:extLst>
                </a:gridCol>
                <a:gridCol w="1701202">
                  <a:extLst>
                    <a:ext uri="{9D8B030D-6E8A-4147-A177-3AD203B41FA5}">
                      <a16:colId xmlns:a16="http://schemas.microsoft.com/office/drawing/2014/main" val="3350893358"/>
                    </a:ext>
                  </a:extLst>
                </a:gridCol>
                <a:gridCol w="1701202">
                  <a:extLst>
                    <a:ext uri="{9D8B030D-6E8A-4147-A177-3AD203B41FA5}">
                      <a16:colId xmlns:a16="http://schemas.microsoft.com/office/drawing/2014/main" val="1997916283"/>
                    </a:ext>
                  </a:extLst>
                </a:gridCol>
                <a:gridCol w="1701202">
                  <a:extLst>
                    <a:ext uri="{9D8B030D-6E8A-4147-A177-3AD203B41FA5}">
                      <a16:colId xmlns:a16="http://schemas.microsoft.com/office/drawing/2014/main" val="1276445512"/>
                    </a:ext>
                  </a:extLst>
                </a:gridCol>
                <a:gridCol w="1701202">
                  <a:extLst>
                    <a:ext uri="{9D8B030D-6E8A-4147-A177-3AD203B41FA5}">
                      <a16:colId xmlns:a16="http://schemas.microsoft.com/office/drawing/2014/main" val="85086006"/>
                    </a:ext>
                  </a:extLst>
                </a:gridCol>
              </a:tblGrid>
              <a:tr h="4044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 b="1"/>
                        <a:t>Balloon type</a:t>
                      </a:r>
                      <a:endParaRPr lang="en-IN" sz="1200"/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 b="1"/>
                        <a:t>Examples</a:t>
                      </a:r>
                      <a:endParaRPr lang="en-IN" sz="1200"/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 b="1"/>
                        <a:t>Mechanism of action</a:t>
                      </a:r>
                      <a:endParaRPr lang="en-IN" sz="1200"/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 b="1"/>
                        <a:t>Indications</a:t>
                      </a:r>
                      <a:endParaRPr lang="en-IN" sz="1200"/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 b="1"/>
                        <a:t>Advantages</a:t>
                      </a:r>
                      <a:endParaRPr lang="en-IN" sz="1200"/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 b="1"/>
                        <a:t>Limitations / Risks</a:t>
                      </a:r>
                      <a:endParaRPr lang="en-IN" sz="1200"/>
                    </a:p>
                  </a:txBody>
                  <a:tcPr marL="35538" marR="35538" marT="17769" marB="17769" anchor="ctr"/>
                </a:tc>
                <a:extLst>
                  <a:ext uri="{0D108BD9-81ED-4DB2-BD59-A6C34878D82A}">
                    <a16:rowId xmlns:a16="http://schemas.microsoft.com/office/drawing/2014/main" val="2025030321"/>
                  </a:ext>
                </a:extLst>
              </a:tr>
              <a:tr h="7731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 b="1"/>
                        <a:t>Semicompliant (SC) balloons</a:t>
                      </a:r>
                      <a:endParaRPr lang="en-IN" sz="1200"/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 dirty="0"/>
                        <a:t>Standard SC balloons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Expand with vessel compliance; create minor dissections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Mild calcification; initial lesion preparation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Easy deliverability; widely available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Eccentric expansion, watermelon seeding, limited efficacy in severe CAC</a:t>
                      </a:r>
                    </a:p>
                  </a:txBody>
                  <a:tcPr marL="35538" marR="35538" marT="17769" marB="17769" anchor="ctr"/>
                </a:tc>
                <a:extLst>
                  <a:ext uri="{0D108BD9-81ED-4DB2-BD59-A6C34878D82A}">
                    <a16:rowId xmlns:a16="http://schemas.microsoft.com/office/drawing/2014/main" val="2813904082"/>
                  </a:ext>
                </a:extLst>
              </a:tr>
              <a:tr h="9575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 b="1"/>
                        <a:t>Noncompliant (NC) balloons</a:t>
                      </a:r>
                      <a:endParaRPr lang="en-IN" sz="1200"/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Standard NC balloons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 dirty="0"/>
                        <a:t>High-pressure dilation; disrupt thin calcium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Mild–moderate CAC; post-modification optimization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Controlled sizing; high-pressure capability (20–24 atm)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Risk of perforation, uncontrolled dissection, balloon rupture in severe CAC</a:t>
                      </a:r>
                    </a:p>
                  </a:txBody>
                  <a:tcPr marL="35538" marR="35538" marT="17769" marB="17769" anchor="ctr"/>
                </a:tc>
                <a:extLst>
                  <a:ext uri="{0D108BD9-81ED-4DB2-BD59-A6C34878D82A}">
                    <a16:rowId xmlns:a16="http://schemas.microsoft.com/office/drawing/2014/main" val="2279913329"/>
                  </a:ext>
                </a:extLst>
              </a:tr>
              <a:tr h="9575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 b="1"/>
                        <a:t>Cutting balloons (CB)</a:t>
                      </a:r>
                      <a:endParaRPr lang="en-IN" sz="1200"/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Wolverine CB (Boston Scientific)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Microsurgical blades create controlled incisions and calcium fractures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Severe CAC for plaque modification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Predictable dissection planes; less slippage; improved MSA at calcium site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Higher perforation risk; not for full lesion dilation alone</a:t>
                      </a:r>
                    </a:p>
                  </a:txBody>
                  <a:tcPr marL="35538" marR="35538" marT="17769" marB="17769" anchor="ctr"/>
                </a:tc>
                <a:extLst>
                  <a:ext uri="{0D108BD9-81ED-4DB2-BD59-A6C34878D82A}">
                    <a16:rowId xmlns:a16="http://schemas.microsoft.com/office/drawing/2014/main" val="1216495821"/>
                  </a:ext>
                </a:extLst>
              </a:tr>
              <a:tr h="7731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 b="1"/>
                        <a:t>Scoring balloons</a:t>
                      </a:r>
                      <a:endParaRPr lang="en-IN" sz="1200"/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AngioSculpt, Chocolate XD, Scoreflex NC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External scoring elements focus force on plaque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Moderate CAC; ostial lesions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Better deliverability; reduced slippage; controlled dissections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Limited efficacy in deep or circumferential calcium</a:t>
                      </a:r>
                    </a:p>
                  </a:txBody>
                  <a:tcPr marL="35538" marR="35538" marT="17769" marB="17769" anchor="ctr"/>
                </a:tc>
                <a:extLst>
                  <a:ext uri="{0D108BD9-81ED-4DB2-BD59-A6C34878D82A}">
                    <a16:rowId xmlns:a16="http://schemas.microsoft.com/office/drawing/2014/main" val="237233056"/>
                  </a:ext>
                </a:extLst>
              </a:tr>
              <a:tr h="9575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 b="1"/>
                        <a:t>High-pressure balloons</a:t>
                      </a:r>
                      <a:endParaRPr lang="en-IN" sz="1200"/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OPN balloon (SIS Medical)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Double-layer balloon allows ultra–high-pressure dilation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Undilatable lesions resistant to NC balloons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/>
                        <a:t>Very high angiographic and procedural success</a:t>
                      </a:r>
                    </a:p>
                  </a:txBody>
                  <a:tcPr marL="35538" marR="35538" marT="17769" marB="17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200" dirty="0"/>
                        <a:t>Increased perforation risk; balloon growth at high pressure; difficult re-crossing</a:t>
                      </a:r>
                    </a:p>
                  </a:txBody>
                  <a:tcPr marL="35538" marR="35538" marT="17769" marB="17769" anchor="ctr"/>
                </a:tc>
                <a:extLst>
                  <a:ext uri="{0D108BD9-81ED-4DB2-BD59-A6C34878D82A}">
                    <a16:rowId xmlns:a16="http://schemas.microsoft.com/office/drawing/2014/main" val="279925125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CA86D43-36E0-1355-170D-DA3B57116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89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17AC-9674-A7EF-B43D-979C85E3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562C3-F562-77D9-3513-9B2B47257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E732F6-280B-0E2C-85F4-27B1A08FA2A4}"/>
              </a:ext>
            </a:extLst>
          </p:cNvPr>
          <p:cNvSpPr/>
          <p:nvPr/>
        </p:nvSpPr>
        <p:spPr>
          <a:xfrm>
            <a:off x="3166864" y="1216813"/>
            <a:ext cx="58582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ROTATIONAL</a:t>
            </a:r>
          </a:p>
          <a:p>
            <a:pPr algn="ctr"/>
            <a:r>
              <a:rPr lang="en-GB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ATHERECTOMY</a:t>
            </a:r>
            <a:endParaRPr lang="en-GB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5C110-99FD-7C5E-7052-964568DD7DDB}"/>
              </a:ext>
            </a:extLst>
          </p:cNvPr>
          <p:cNvSpPr txBox="1"/>
          <p:nvPr/>
        </p:nvSpPr>
        <p:spPr>
          <a:xfrm>
            <a:off x="3049793" y="3247023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392195-6E76-E0AB-9A7D-7117429E9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763" y="3247023"/>
            <a:ext cx="5029200" cy="308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634145-24A4-8CAB-D079-46E494022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63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A9AF-1623-4DE4-2D37-8F72530C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Burr sizing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2B437-667E-6F8B-BAD5-043411EE0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Recommended </a:t>
            </a:r>
            <a:r>
              <a:rPr lang="en-IN" b="1" dirty="0"/>
              <a:t>burr-to-artery ratio: 0.4–0.6</a:t>
            </a:r>
            <a:endParaRPr lang="en-IN" dirty="0"/>
          </a:p>
          <a:p>
            <a:endParaRPr lang="en-IN" b="1" dirty="0"/>
          </a:p>
          <a:p>
            <a:r>
              <a:rPr lang="en-IN" b="1" dirty="0"/>
              <a:t>1.5-mm burr</a:t>
            </a:r>
            <a:r>
              <a:rPr lang="en-IN" dirty="0"/>
              <a:t> for arteries ≤3.0 mm</a:t>
            </a:r>
          </a:p>
          <a:p>
            <a:endParaRPr lang="en-IN" b="1" dirty="0"/>
          </a:p>
          <a:p>
            <a:r>
              <a:rPr lang="en-IN" b="1" dirty="0"/>
              <a:t>1.75-mm burr</a:t>
            </a:r>
            <a:r>
              <a:rPr lang="en-IN" dirty="0"/>
              <a:t> for arteries &gt;3.0 mm</a:t>
            </a:r>
          </a:p>
          <a:p>
            <a:endParaRPr lang="en-IN" dirty="0"/>
          </a:p>
          <a:p>
            <a:r>
              <a:rPr lang="en-IN" dirty="0"/>
              <a:t>Avoid </a:t>
            </a:r>
            <a:r>
              <a:rPr lang="en-IN" b="1" dirty="0"/>
              <a:t>1.25-mm burr as first burr</a:t>
            </a:r>
            <a:r>
              <a:rPr lang="en-IN" dirty="0"/>
              <a:t> due to higher entrapment risk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9FBFB-F560-5BE7-0E8C-03B049C7E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407" y="685800"/>
            <a:ext cx="3056745" cy="1875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E99416-8EA3-D6EC-DD41-32139E367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02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59FA-41FF-FCDA-73A1-F619BD92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Guide catheter selection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C9A1-72D1-8F92-5CEA-47108FAAC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1.25–1.5 mm burr → </a:t>
            </a:r>
            <a:r>
              <a:rPr lang="en-IN" b="1" dirty="0"/>
              <a:t>6F guide</a:t>
            </a:r>
            <a:endParaRPr lang="en-IN" dirty="0"/>
          </a:p>
          <a:p>
            <a:endParaRPr lang="en-IN" dirty="0"/>
          </a:p>
          <a:p>
            <a:r>
              <a:rPr lang="en-IN" dirty="0"/>
              <a:t>1.75 mm burr → </a:t>
            </a:r>
            <a:r>
              <a:rPr lang="en-IN" b="1" dirty="0"/>
              <a:t>large 6F (0.071”) or 7F guide</a:t>
            </a:r>
            <a:endParaRPr lang="en-IN" dirty="0"/>
          </a:p>
          <a:p>
            <a:endParaRPr lang="en-IN" dirty="0"/>
          </a:p>
          <a:p>
            <a:r>
              <a:rPr lang="en-IN" dirty="0"/>
              <a:t>2.0 mm burr → </a:t>
            </a:r>
            <a:r>
              <a:rPr lang="en-IN" b="1" dirty="0"/>
              <a:t>large 7F (0.081”) or 8F guide</a:t>
            </a:r>
            <a:endParaRPr lang="en-IN" dirty="0"/>
          </a:p>
          <a:p>
            <a:endParaRPr lang="en-IN" dirty="0"/>
          </a:p>
          <a:p>
            <a:r>
              <a:rPr lang="en-IN" dirty="0"/>
              <a:t>2.15 mm burr → </a:t>
            </a:r>
            <a:r>
              <a:rPr lang="en-IN" b="1" dirty="0"/>
              <a:t>8F guide</a:t>
            </a:r>
            <a:endParaRPr lang="en-I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D69B4-DE6D-7CAE-DFE4-E0E1A2803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407" y="4870524"/>
            <a:ext cx="3056745" cy="1875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BD7223-057D-C85D-40BE-B57354EE7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8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0706-7880-B6DE-2E56-556BAB45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Coronary Artery Calcification (CAC)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B7C1A-B53B-DE33-B978-619438E72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CAC develops </a:t>
            </a:r>
            <a:r>
              <a:rPr lang="en-IN" b="1" dirty="0"/>
              <a:t>alongside atherosclerosis</a:t>
            </a:r>
            <a:r>
              <a:rPr lang="en-IN" dirty="0"/>
              <a:t> and shares common pathophysiology.</a:t>
            </a:r>
          </a:p>
          <a:p>
            <a:endParaRPr lang="en-IN" b="1" dirty="0"/>
          </a:p>
          <a:p>
            <a:r>
              <a:rPr lang="en-IN" b="1" dirty="0"/>
              <a:t>Prevalence increases with age</a:t>
            </a:r>
            <a:r>
              <a:rPr lang="en-IN" dirty="0"/>
              <a:t>, starting in middle age; most individuals </a:t>
            </a:r>
            <a:r>
              <a:rPr lang="en-IN" b="1" dirty="0"/>
              <a:t>≥80 years</a:t>
            </a:r>
            <a:r>
              <a:rPr lang="en-IN" dirty="0"/>
              <a:t> have CAC.</a:t>
            </a:r>
          </a:p>
          <a:p>
            <a:endParaRPr lang="en-IN" dirty="0"/>
          </a:p>
          <a:p>
            <a:r>
              <a:rPr lang="en-IN" dirty="0"/>
              <a:t>Major </a:t>
            </a:r>
            <a:r>
              <a:rPr lang="en-IN" b="1" dirty="0"/>
              <a:t>risk factors</a:t>
            </a:r>
            <a:r>
              <a:rPr lang="en-IN" dirty="0"/>
              <a:t> for CAC include:</a:t>
            </a:r>
          </a:p>
          <a:p>
            <a:pPr lvl="1"/>
            <a:r>
              <a:rPr lang="en-IN" dirty="0"/>
              <a:t>Chronic kidney disease</a:t>
            </a:r>
          </a:p>
          <a:p>
            <a:pPr lvl="1"/>
            <a:r>
              <a:rPr lang="en-IN" dirty="0"/>
              <a:t>Diabetes mellitus</a:t>
            </a:r>
          </a:p>
          <a:p>
            <a:pPr lvl="1"/>
            <a:r>
              <a:rPr lang="en-IN" dirty="0"/>
              <a:t>Hypertension</a:t>
            </a:r>
          </a:p>
          <a:p>
            <a:pPr lvl="1"/>
            <a:r>
              <a:rPr lang="en-IN" dirty="0"/>
              <a:t>Tobacco use</a:t>
            </a:r>
          </a:p>
          <a:p>
            <a:pPr lvl="1"/>
            <a:r>
              <a:rPr lang="en-IN" dirty="0"/>
              <a:t>High body mass index</a:t>
            </a:r>
          </a:p>
          <a:p>
            <a:pPr lvl="1"/>
            <a:r>
              <a:rPr lang="en-IN" dirty="0"/>
              <a:t>Inflammation</a:t>
            </a:r>
          </a:p>
          <a:p>
            <a:pPr lvl="1"/>
            <a:r>
              <a:rPr lang="en-IN" dirty="0"/>
              <a:t>Family history of heart disease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7BCCC-FBE7-B20B-C2F3-6A43FBFF8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61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A4CA-0BF0-0719-9FBB-DC697921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Guide wire considerations</a:t>
            </a:r>
            <a:br>
              <a:rPr lang="en-I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B3750-E90D-D667-81EF-C0D51E1A3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err="1"/>
              <a:t>RotaWire</a:t>
            </a:r>
            <a:r>
              <a:rPr lang="en-IN" b="1" dirty="0"/>
              <a:t> types</a:t>
            </a:r>
            <a:r>
              <a:rPr lang="en-IN" dirty="0"/>
              <a:t>: floppy and extra support</a:t>
            </a:r>
          </a:p>
          <a:p>
            <a:endParaRPr lang="en-IN" b="1" dirty="0"/>
          </a:p>
          <a:p>
            <a:pPr lvl="1"/>
            <a:r>
              <a:rPr lang="en-IN" b="1" dirty="0"/>
              <a:t>Floppy wire</a:t>
            </a:r>
            <a:r>
              <a:rPr lang="en-IN" dirty="0"/>
              <a:t>: less vessel straightening, reduced wire bias, easier ablation in tortuous segments</a:t>
            </a:r>
          </a:p>
          <a:p>
            <a:endParaRPr lang="en-IN" b="1" dirty="0"/>
          </a:p>
          <a:p>
            <a:pPr lvl="1"/>
            <a:r>
              <a:rPr lang="en-IN" b="1" dirty="0"/>
              <a:t>Extra support wire</a:t>
            </a:r>
            <a:r>
              <a:rPr lang="en-IN" dirty="0"/>
              <a:t>: better deliverability and eccentric plaque modification, but </a:t>
            </a:r>
            <a:r>
              <a:rPr lang="en-IN" b="1" dirty="0"/>
              <a:t>higher perforation risk</a:t>
            </a:r>
            <a:endParaRPr lang="en-IN" dirty="0"/>
          </a:p>
          <a:p>
            <a:endParaRPr lang="en-IN" dirty="0"/>
          </a:p>
          <a:p>
            <a:r>
              <a:rPr lang="en-IN" dirty="0"/>
              <a:t>Primary wiring with </a:t>
            </a:r>
            <a:r>
              <a:rPr lang="en-IN" b="1" dirty="0" err="1"/>
              <a:t>RotaWire</a:t>
            </a:r>
            <a:r>
              <a:rPr lang="en-IN" b="1" dirty="0"/>
              <a:t> is often feasible</a:t>
            </a:r>
            <a:endParaRPr lang="en-I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33D08-E7F8-8148-8E18-EF712E61F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407" y="4870524"/>
            <a:ext cx="3056745" cy="1875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28DA09-34F4-BC5F-6691-9427E62E3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74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C130-9154-E6F6-1765-15C70CE2F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Wire and burr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BC7A-D709-804B-326A-8343BD848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Keep distal </a:t>
            </a:r>
            <a:r>
              <a:rPr lang="en-IN" dirty="0" err="1"/>
              <a:t>RotaWire</a:t>
            </a:r>
            <a:r>
              <a:rPr lang="en-IN" dirty="0"/>
              <a:t> tip visible</a:t>
            </a:r>
          </a:p>
          <a:p>
            <a:endParaRPr lang="en-IN" dirty="0"/>
          </a:p>
          <a:p>
            <a:r>
              <a:rPr lang="en-IN" dirty="0"/>
              <a:t>Maintain </a:t>
            </a:r>
            <a:r>
              <a:rPr lang="en-IN" b="1" dirty="0"/>
              <a:t>≥5 mm distance</a:t>
            </a:r>
            <a:r>
              <a:rPr lang="en-IN" dirty="0"/>
              <a:t> between burr and radiopaque wire segment</a:t>
            </a:r>
          </a:p>
          <a:p>
            <a:endParaRPr lang="en-IN" dirty="0"/>
          </a:p>
          <a:p>
            <a:r>
              <a:rPr lang="en-IN" dirty="0"/>
              <a:t>Reposition wire between runs to prevent </a:t>
            </a:r>
            <a:r>
              <a:rPr lang="en-IN" b="1" dirty="0"/>
              <a:t>wire fracture</a:t>
            </a:r>
            <a:endParaRPr lang="en-I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00EB0-7DE5-3073-FE6E-DF1D79C10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407" y="4870524"/>
            <a:ext cx="3056745" cy="1875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0B462C-E664-8271-E801-B5CF00BC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8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31BB-B1C8-CB07-7AA7-3B0CC8BCC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Lubrication and flushing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49EA9-2CF7-B802-6522-B5441F71A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Use continuous </a:t>
            </a:r>
            <a:r>
              <a:rPr lang="en-IN" b="1" dirty="0" err="1"/>
              <a:t>RotaGlide</a:t>
            </a:r>
            <a:r>
              <a:rPr lang="en-IN" b="1" dirty="0"/>
              <a:t> infusion</a:t>
            </a:r>
            <a:r>
              <a:rPr lang="en-IN" dirty="0"/>
              <a:t> to reduce friction and heat</a:t>
            </a:r>
          </a:p>
          <a:p>
            <a:endParaRPr lang="en-IN" dirty="0"/>
          </a:p>
          <a:p>
            <a:r>
              <a:rPr lang="en-IN" dirty="0"/>
              <a:t>Avoid </a:t>
            </a:r>
            <a:r>
              <a:rPr lang="en-IN" dirty="0" err="1"/>
              <a:t>RotaGlide</a:t>
            </a:r>
            <a:r>
              <a:rPr lang="en-IN" dirty="0"/>
              <a:t> in patients with </a:t>
            </a:r>
            <a:r>
              <a:rPr lang="en-IN" b="1" dirty="0"/>
              <a:t>egg or olive oil allergy</a:t>
            </a:r>
            <a:endParaRPr lang="en-IN" dirty="0"/>
          </a:p>
          <a:p>
            <a:endParaRPr lang="en-IN" dirty="0"/>
          </a:p>
          <a:p>
            <a:r>
              <a:rPr lang="en-IN" dirty="0"/>
              <a:t>Alternative: saline + </a:t>
            </a:r>
            <a:r>
              <a:rPr lang="en-IN" b="1" dirty="0"/>
              <a:t>heparin ± vasodilators</a:t>
            </a:r>
            <a:r>
              <a:rPr lang="en-IN" dirty="0"/>
              <a:t> (</a:t>
            </a:r>
            <a:r>
              <a:rPr lang="en-IN" dirty="0" err="1"/>
              <a:t>nitroglycerin</a:t>
            </a:r>
            <a:r>
              <a:rPr lang="en-IN" dirty="0"/>
              <a:t>/verapamil)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A2E0F-32F5-F0FB-AFDC-3D0682662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407" y="4870524"/>
            <a:ext cx="3056745" cy="1875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458714-B945-550F-C2D4-026DA4593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2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277E-BB3C-4F02-CDF5-F2CEE91F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Ablation technique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52AB1-9733-0C51-F94F-619B8F854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Use </a:t>
            </a:r>
            <a:r>
              <a:rPr lang="en-IN" b="1" dirty="0"/>
              <a:t>short, pecking motions</a:t>
            </a:r>
            <a:endParaRPr lang="en-IN" dirty="0"/>
          </a:p>
          <a:p>
            <a:endParaRPr lang="en-IN" dirty="0"/>
          </a:p>
          <a:p>
            <a:r>
              <a:rPr lang="en-IN" dirty="0"/>
              <a:t>Each run </a:t>
            </a:r>
            <a:r>
              <a:rPr lang="en-IN" b="1" dirty="0"/>
              <a:t>&lt;30 seconds</a:t>
            </a:r>
            <a:endParaRPr lang="en-IN" dirty="0"/>
          </a:p>
          <a:p>
            <a:endParaRPr lang="en-IN" dirty="0"/>
          </a:p>
          <a:p>
            <a:r>
              <a:rPr lang="en-IN" dirty="0"/>
              <a:t>Avoid burr deceleration </a:t>
            </a:r>
            <a:r>
              <a:rPr lang="en-IN" b="1" dirty="0"/>
              <a:t>&gt;5000 rpm</a:t>
            </a:r>
            <a:endParaRPr lang="en-IN" dirty="0"/>
          </a:p>
          <a:p>
            <a:endParaRPr lang="en-IN" dirty="0"/>
          </a:p>
          <a:p>
            <a:r>
              <a:rPr lang="en-IN" dirty="0"/>
              <a:t>Perform a </a:t>
            </a:r>
            <a:r>
              <a:rPr lang="en-IN" b="1" dirty="0"/>
              <a:t>final polishing run</a:t>
            </a:r>
            <a:r>
              <a:rPr lang="en-IN" dirty="0"/>
              <a:t> with minimal resistance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19DE0-5E68-AB92-FDD7-51C1A242E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407" y="4870524"/>
            <a:ext cx="3056745" cy="1875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528AE7-BFD6-B119-8BCE-2A69D3354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32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CDCB0-12BB-2BDE-918D-1A585A8D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u="sng" dirty="0"/>
              <a:t>Troubleshooting uncrossable lesions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1FA5B-6CFD-9AE4-754A-448BEE255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Increase rotational speed</a:t>
            </a:r>
          </a:p>
          <a:p>
            <a:endParaRPr lang="en-IN" dirty="0"/>
          </a:p>
          <a:p>
            <a:r>
              <a:rPr lang="en-IN" dirty="0"/>
              <a:t>Downsize burr</a:t>
            </a:r>
          </a:p>
          <a:p>
            <a:endParaRPr lang="en-IN" dirty="0"/>
          </a:p>
          <a:p>
            <a:r>
              <a:rPr lang="en-IN" dirty="0"/>
              <a:t>Improve guide support or use </a:t>
            </a:r>
            <a:r>
              <a:rPr lang="en-IN" b="1" dirty="0"/>
              <a:t>guide catheter extension</a:t>
            </a:r>
            <a:endParaRPr lang="en-IN" dirty="0"/>
          </a:p>
          <a:p>
            <a:endParaRPr lang="en-IN" dirty="0"/>
          </a:p>
          <a:p>
            <a:r>
              <a:rPr lang="en-IN" dirty="0"/>
              <a:t>Extension requirements:</a:t>
            </a:r>
          </a:p>
          <a:p>
            <a:pPr lvl="1"/>
            <a:r>
              <a:rPr lang="en-IN" dirty="0"/>
              <a:t>1.25 mm burr → 7F extension</a:t>
            </a:r>
          </a:p>
          <a:p>
            <a:pPr lvl="1"/>
            <a:r>
              <a:rPr lang="en-IN" dirty="0"/>
              <a:t>1.5–1.75 mm burr → 8F extension</a:t>
            </a:r>
          </a:p>
          <a:p>
            <a:pPr lvl="1"/>
            <a:r>
              <a:rPr lang="en-IN" dirty="0"/>
              <a:t>2.0 mm burr → not compatible with extensions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A6202-F223-0C49-ABF7-9934FEB91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407" y="4870524"/>
            <a:ext cx="3056745" cy="1875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E4BA76-3D9B-1DF8-758D-16D627AF1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27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3C27-7F01-DA53-F66B-E22B2EDF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/>
              <a:t>Temporary pacing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181E-877B-B8E4-006C-F455D2604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Usually not required with small burrs</a:t>
            </a:r>
          </a:p>
          <a:p>
            <a:endParaRPr lang="en-IN" dirty="0"/>
          </a:p>
          <a:p>
            <a:r>
              <a:rPr lang="en-IN" dirty="0"/>
              <a:t>Consider in patients with </a:t>
            </a:r>
            <a:r>
              <a:rPr lang="en-IN" b="1" dirty="0"/>
              <a:t>baseline conduction disease</a:t>
            </a:r>
            <a:r>
              <a:rPr lang="en-IN" dirty="0"/>
              <a:t> or </a:t>
            </a:r>
            <a:r>
              <a:rPr lang="en-IN" b="1" dirty="0"/>
              <a:t>low LV reserve</a:t>
            </a:r>
            <a:r>
              <a:rPr lang="en-IN" dirty="0"/>
              <a:t>, especially during RA of </a:t>
            </a:r>
            <a:r>
              <a:rPr lang="en-IN" b="1" dirty="0"/>
              <a:t>dominant RCA or circumflex</a:t>
            </a:r>
            <a:endParaRPr lang="en-I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E2D54-745B-F12A-236C-EFB2511D7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89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529F-2042-B8D6-9238-81104363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BD026-ACF9-B528-7971-B9FCB6575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A6231C4-87EC-390D-9CAC-63AC3392C6B3}"/>
              </a:ext>
            </a:extLst>
          </p:cNvPr>
          <p:cNvSpPr/>
          <p:nvPr/>
        </p:nvSpPr>
        <p:spPr>
          <a:xfrm>
            <a:off x="1063752" y="1771516"/>
            <a:ext cx="9111727" cy="2375288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The 2021 ACC/AHA/SCAI Coronary Artery Revascularization guidelines gave a 2a, level of evidence B-R, recommendation for the use of RA in patients with heavily calcified lesions, noting that RA “can be useful to improve procedural success.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C40F2-4BE1-C5D9-D6E5-6639C8728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12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D879B-AD81-9B1B-3F13-75A68A1B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ATHERECTOMY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B9659-85C5-9A2E-1004-73CACF0A6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Guide catheter requirements</a:t>
            </a:r>
            <a:endParaRPr lang="en-IN" dirty="0"/>
          </a:p>
          <a:p>
            <a:pPr lvl="1"/>
            <a:r>
              <a:rPr lang="en-IN" dirty="0"/>
              <a:t>Minimum </a:t>
            </a:r>
            <a:r>
              <a:rPr lang="en-IN" b="1" dirty="0"/>
              <a:t>6F guide catheter</a:t>
            </a:r>
            <a:endParaRPr lang="en-IN" dirty="0"/>
          </a:p>
          <a:p>
            <a:pPr lvl="1"/>
            <a:r>
              <a:rPr lang="en-IN" b="1" dirty="0"/>
              <a:t>7F system</a:t>
            </a:r>
            <a:r>
              <a:rPr lang="en-IN" dirty="0"/>
              <a:t> recommended if a guide extension is planned</a:t>
            </a:r>
          </a:p>
          <a:p>
            <a:endParaRPr lang="en-IN" b="1" dirty="0"/>
          </a:p>
          <a:p>
            <a:r>
              <a:rPr lang="en-IN" b="1" dirty="0"/>
              <a:t>Guide wire selection</a:t>
            </a:r>
            <a:endParaRPr lang="en-IN" dirty="0"/>
          </a:p>
          <a:p>
            <a:pPr lvl="1"/>
            <a:r>
              <a:rPr lang="en-IN" dirty="0"/>
              <a:t>Primary wiring usually feasible with </a:t>
            </a:r>
            <a:r>
              <a:rPr lang="en-IN" b="1" dirty="0" err="1"/>
              <a:t>ViperWire</a:t>
            </a:r>
            <a:r>
              <a:rPr lang="en-IN" b="1" dirty="0"/>
              <a:t> Advance</a:t>
            </a:r>
            <a:endParaRPr lang="en-IN" dirty="0"/>
          </a:p>
          <a:p>
            <a:pPr lvl="1"/>
            <a:r>
              <a:rPr lang="en-IN" dirty="0" err="1"/>
              <a:t>FlexTip</a:t>
            </a:r>
            <a:r>
              <a:rPr lang="en-IN" dirty="0"/>
              <a:t> option: </a:t>
            </a:r>
            <a:r>
              <a:rPr lang="en-IN" b="1" dirty="0"/>
              <a:t>0.012″ nitinol core with 0.014″ tip</a:t>
            </a:r>
            <a:endParaRPr lang="en-IN" dirty="0"/>
          </a:p>
          <a:p>
            <a:endParaRPr lang="en-IN" b="1" dirty="0"/>
          </a:p>
          <a:p>
            <a:r>
              <a:rPr lang="en-IN" b="1" dirty="0"/>
              <a:t>Wire safety</a:t>
            </a:r>
            <a:endParaRPr lang="en-IN" dirty="0"/>
          </a:p>
          <a:p>
            <a:pPr lvl="1"/>
            <a:r>
              <a:rPr lang="en-IN" dirty="0"/>
              <a:t>Keep distal </a:t>
            </a:r>
            <a:r>
              <a:rPr lang="en-IN" dirty="0" err="1"/>
              <a:t>ViperWire</a:t>
            </a:r>
            <a:r>
              <a:rPr lang="en-IN" dirty="0"/>
              <a:t> tip in view</a:t>
            </a:r>
          </a:p>
          <a:p>
            <a:pPr lvl="1"/>
            <a:r>
              <a:rPr lang="en-IN" dirty="0"/>
              <a:t>Maintain </a:t>
            </a:r>
            <a:r>
              <a:rPr lang="en-IN" b="1" dirty="0"/>
              <a:t>≥5 mm distance</a:t>
            </a:r>
            <a:r>
              <a:rPr lang="en-IN" dirty="0"/>
              <a:t> between wire tip and OA drive shaft to avoid wire fracture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41480-5260-BB3B-F225-1A44203E0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294" y="1673274"/>
            <a:ext cx="4538756" cy="2765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6F479E-F3DC-2C16-B0AA-7B290811B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6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9B62-03F6-3876-BFAE-363FB187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5B37-C688-FC5E-EA4D-59C3B3555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b="1" dirty="0"/>
              <a:t>Vasodilator use</a:t>
            </a:r>
            <a:endParaRPr lang="en-IN" dirty="0"/>
          </a:p>
          <a:p>
            <a:pPr lvl="1"/>
            <a:r>
              <a:rPr lang="en-IN" dirty="0"/>
              <a:t>Administer </a:t>
            </a:r>
            <a:r>
              <a:rPr lang="en-IN" b="1" dirty="0" err="1"/>
              <a:t>nitroglycerin</a:t>
            </a:r>
            <a:r>
              <a:rPr lang="en-IN" dirty="0"/>
              <a:t> before the first run and intermittently</a:t>
            </a:r>
          </a:p>
          <a:p>
            <a:pPr lvl="1"/>
            <a:r>
              <a:rPr lang="en-IN" dirty="0"/>
              <a:t>Helps minimize </a:t>
            </a:r>
            <a:r>
              <a:rPr lang="en-IN" b="1" dirty="0"/>
              <a:t>slow flow</a:t>
            </a:r>
            <a:r>
              <a:rPr lang="en-IN" dirty="0"/>
              <a:t>, as tolerated hemodynamically</a:t>
            </a:r>
          </a:p>
          <a:p>
            <a:endParaRPr lang="en-IN" b="1" dirty="0"/>
          </a:p>
          <a:p>
            <a:r>
              <a:rPr lang="en-IN" b="1" dirty="0"/>
              <a:t>Ablation technique</a:t>
            </a:r>
            <a:endParaRPr lang="en-IN" dirty="0"/>
          </a:p>
          <a:p>
            <a:pPr lvl="1"/>
            <a:r>
              <a:rPr lang="en-IN" dirty="0"/>
              <a:t>Use </a:t>
            </a:r>
            <a:r>
              <a:rPr lang="en-IN" b="1" dirty="0"/>
              <a:t>smooth forward or backward motion</a:t>
            </a:r>
            <a:r>
              <a:rPr lang="en-IN" dirty="0"/>
              <a:t> at ~</a:t>
            </a:r>
            <a:r>
              <a:rPr lang="en-IN" b="1" dirty="0"/>
              <a:t>1.0 mm/s</a:t>
            </a:r>
            <a:endParaRPr lang="en-IN" dirty="0"/>
          </a:p>
          <a:p>
            <a:pPr lvl="1"/>
            <a:r>
              <a:rPr lang="en-IN" dirty="0"/>
              <a:t>Slower motion and </a:t>
            </a:r>
            <a:r>
              <a:rPr lang="en-IN" b="1" dirty="0"/>
              <a:t>more runs</a:t>
            </a:r>
            <a:r>
              <a:rPr lang="en-IN" dirty="0"/>
              <a:t> correlate with greater lumen gain</a:t>
            </a:r>
          </a:p>
          <a:p>
            <a:pPr lvl="1"/>
            <a:r>
              <a:rPr lang="en-IN" b="1" dirty="0"/>
              <a:t>Never use force</a:t>
            </a:r>
            <a:endParaRPr lang="en-IN" dirty="0"/>
          </a:p>
          <a:p>
            <a:pPr lvl="1"/>
            <a:r>
              <a:rPr lang="en-IN" dirty="0"/>
              <a:t>Ensure </a:t>
            </a:r>
            <a:r>
              <a:rPr lang="en-IN" b="1" dirty="0"/>
              <a:t>1:1 motion</a:t>
            </a:r>
            <a:r>
              <a:rPr lang="en-IN" dirty="0"/>
              <a:t> between crown and advancer knob; if movement stops, do not push</a:t>
            </a:r>
          </a:p>
          <a:p>
            <a:endParaRPr lang="en-IN" b="1" dirty="0"/>
          </a:p>
          <a:p>
            <a:r>
              <a:rPr lang="en-IN" b="1" dirty="0"/>
              <a:t>Rotational speed</a:t>
            </a:r>
            <a:endParaRPr lang="en-IN" dirty="0"/>
          </a:p>
          <a:p>
            <a:pPr lvl="1"/>
            <a:r>
              <a:rPr lang="en-IN" dirty="0"/>
              <a:t>Start at </a:t>
            </a:r>
            <a:r>
              <a:rPr lang="en-IN" b="1" dirty="0"/>
              <a:t>80,000 rpm</a:t>
            </a:r>
            <a:r>
              <a:rPr lang="en-IN" dirty="0"/>
              <a:t> in all vessels</a:t>
            </a:r>
          </a:p>
          <a:p>
            <a:pPr lvl="1"/>
            <a:r>
              <a:rPr lang="en-IN" dirty="0"/>
              <a:t>Increase to </a:t>
            </a:r>
            <a:r>
              <a:rPr lang="en-IN" b="1" dirty="0"/>
              <a:t>120,000 rpm</a:t>
            </a:r>
            <a:r>
              <a:rPr lang="en-IN" dirty="0"/>
              <a:t> in vessels ≥3.0 mm for larger lumen gain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78B06-98B8-016C-1328-155D2FF6D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94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FCA2-7D70-70E5-C74D-43A2A8EF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970C4-CA86-9030-D1EA-6A6E236EF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b="1" dirty="0"/>
              <a:t>Run duration and total time</a:t>
            </a:r>
            <a:endParaRPr lang="en-IN" dirty="0"/>
          </a:p>
          <a:p>
            <a:pPr lvl="1"/>
            <a:r>
              <a:rPr lang="en-IN" dirty="0"/>
              <a:t>Individual runs </a:t>
            </a:r>
            <a:r>
              <a:rPr lang="en-IN" b="1" dirty="0"/>
              <a:t>≤30 seconds</a:t>
            </a:r>
            <a:endParaRPr lang="en-IN" dirty="0"/>
          </a:p>
          <a:p>
            <a:pPr lvl="1"/>
            <a:r>
              <a:rPr lang="en-IN" dirty="0"/>
              <a:t>Total treatment time with same crown </a:t>
            </a:r>
            <a:r>
              <a:rPr lang="en-IN" b="1" dirty="0"/>
              <a:t>≤5 minutes</a:t>
            </a:r>
            <a:endParaRPr lang="en-IN" dirty="0"/>
          </a:p>
          <a:p>
            <a:endParaRPr lang="en-IN" b="1" dirty="0"/>
          </a:p>
          <a:p>
            <a:r>
              <a:rPr lang="en-IN" b="1" dirty="0"/>
              <a:t>Rest periods</a:t>
            </a:r>
            <a:endParaRPr lang="en-IN" dirty="0"/>
          </a:p>
          <a:p>
            <a:pPr lvl="1"/>
            <a:r>
              <a:rPr lang="en-IN" dirty="0"/>
              <a:t>Rest time between runs should be </a:t>
            </a:r>
            <a:r>
              <a:rPr lang="en-IN" b="1" dirty="0"/>
              <a:t>at least equal to treatment time</a:t>
            </a:r>
            <a:endParaRPr lang="en-IN" dirty="0"/>
          </a:p>
          <a:p>
            <a:pPr lvl="1"/>
            <a:r>
              <a:rPr lang="en-IN" dirty="0"/>
              <a:t>Rest in a </a:t>
            </a:r>
            <a:r>
              <a:rPr lang="en-IN" b="1" dirty="0"/>
              <a:t>nonocclusive position</a:t>
            </a:r>
            <a:r>
              <a:rPr lang="en-IN" dirty="0"/>
              <a:t> within the vessel</a:t>
            </a:r>
          </a:p>
          <a:p>
            <a:endParaRPr lang="en-IN" b="1" dirty="0"/>
          </a:p>
          <a:p>
            <a:r>
              <a:rPr lang="en-IN" b="1" dirty="0"/>
              <a:t>Conduction disturbances</a:t>
            </a:r>
            <a:endParaRPr lang="en-IN" dirty="0"/>
          </a:p>
          <a:p>
            <a:pPr lvl="1"/>
            <a:r>
              <a:rPr lang="en-IN" dirty="0"/>
              <a:t>Transient conduction issues may occur in </a:t>
            </a:r>
            <a:r>
              <a:rPr lang="en-IN" b="1" dirty="0"/>
              <a:t>dominant RCA or circumflex</a:t>
            </a:r>
            <a:endParaRPr lang="en-IN" dirty="0"/>
          </a:p>
          <a:p>
            <a:pPr lvl="1"/>
            <a:r>
              <a:rPr lang="en-IN" dirty="0"/>
              <a:t>Consider </a:t>
            </a:r>
            <a:r>
              <a:rPr lang="en-IN" b="1" dirty="0"/>
              <a:t>prophylactic aminophylline</a:t>
            </a:r>
            <a:r>
              <a:rPr lang="en-IN" dirty="0"/>
              <a:t> or </a:t>
            </a:r>
            <a:r>
              <a:rPr lang="en-IN" b="1" dirty="0"/>
              <a:t>temporary pacing</a:t>
            </a:r>
            <a:r>
              <a:rPr lang="en-IN" dirty="0"/>
              <a:t> when appropriate</a:t>
            </a:r>
          </a:p>
          <a:p>
            <a:endParaRPr lang="en-IN" b="1" dirty="0"/>
          </a:p>
          <a:p>
            <a:r>
              <a:rPr lang="en-IN" b="1" dirty="0"/>
              <a:t>Ostial lesion caution</a:t>
            </a:r>
            <a:endParaRPr lang="en-IN" dirty="0"/>
          </a:p>
          <a:p>
            <a:pPr lvl="1"/>
            <a:r>
              <a:rPr lang="en-IN" dirty="0"/>
              <a:t>OA at ostial lesions carries </a:t>
            </a:r>
            <a:r>
              <a:rPr lang="en-IN" b="1" dirty="0"/>
              <a:t>risk of aortic dissection</a:t>
            </a:r>
            <a:endParaRPr lang="en-IN" dirty="0"/>
          </a:p>
          <a:p>
            <a:pPr lvl="1"/>
            <a:r>
              <a:rPr lang="en-IN" dirty="0"/>
              <a:t>May be performed cautiously by experienced operators using </a:t>
            </a:r>
            <a:r>
              <a:rPr lang="en-IN" b="1" dirty="0"/>
              <a:t>distal positioning and retrograde activation</a:t>
            </a:r>
            <a:r>
              <a:rPr lang="en-IN" dirty="0"/>
              <a:t>, avoiding unrestricted crown orbit at the ostium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FE96C-3F21-5C79-0B5E-39B26B115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8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ADAE-6E30-E22E-C148-F48B0355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92709-49FD-905B-7639-5E175AFF8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CAC shows </a:t>
            </a:r>
            <a:r>
              <a:rPr lang="en-IN" b="1" dirty="0"/>
              <a:t>heterogeneous patterns</a:t>
            </a:r>
            <a:r>
              <a:rPr lang="en-IN" dirty="0"/>
              <a:t>, ranging from:</a:t>
            </a:r>
          </a:p>
          <a:p>
            <a:endParaRPr lang="en-IN" dirty="0"/>
          </a:p>
          <a:p>
            <a:pPr lvl="1"/>
            <a:r>
              <a:rPr lang="en-IN" dirty="0"/>
              <a:t>Flow-limiting obstructive stenoses</a:t>
            </a:r>
          </a:p>
          <a:p>
            <a:endParaRPr lang="en-IN" dirty="0"/>
          </a:p>
          <a:p>
            <a:pPr lvl="1"/>
            <a:r>
              <a:rPr lang="en-IN" dirty="0"/>
              <a:t>Partially obstructive or non-obstructive lesions confined to the vessel wall</a:t>
            </a:r>
          </a:p>
          <a:p>
            <a:endParaRPr lang="en-IN" dirty="0"/>
          </a:p>
          <a:p>
            <a:pPr lvl="1"/>
            <a:r>
              <a:rPr lang="en-IN" dirty="0"/>
              <a:t>Lesions with or without </a:t>
            </a:r>
            <a:r>
              <a:rPr lang="en-IN" b="1" dirty="0"/>
              <a:t>positive </a:t>
            </a:r>
            <a:r>
              <a:rPr lang="en-IN" b="1" dirty="0" err="1"/>
              <a:t>remodeling</a:t>
            </a:r>
            <a:endParaRPr lang="en-I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85700-5545-CB3E-8C8A-98B8BE113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86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6836-6A47-6396-245F-042717B22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u="sng" dirty="0"/>
              <a:t>Excimer Laser Coronary Atherectomy (ELCA)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5E74D-4AB9-E9A0-2BE7-8EE02EEAF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Energy settings</a:t>
            </a:r>
            <a:endParaRPr lang="en-IN" dirty="0"/>
          </a:p>
          <a:p>
            <a:pPr lvl="1"/>
            <a:r>
              <a:rPr lang="en-IN" dirty="0"/>
              <a:t>Although low settings are recommended by manufacturers, </a:t>
            </a:r>
            <a:r>
              <a:rPr lang="en-IN" b="1" dirty="0"/>
              <a:t>maximum settings</a:t>
            </a:r>
            <a:r>
              <a:rPr lang="en-IN" dirty="0"/>
              <a:t> are commonly used for calcified lesions</a:t>
            </a:r>
          </a:p>
          <a:p>
            <a:pPr lvl="1"/>
            <a:r>
              <a:rPr lang="en-IN" dirty="0"/>
              <a:t>Typical setting for 0.9-mm catheter: </a:t>
            </a:r>
            <a:r>
              <a:rPr lang="en-IN" b="1" dirty="0"/>
              <a:t>80 </a:t>
            </a:r>
            <a:r>
              <a:rPr lang="en-IN" b="1" dirty="0" err="1"/>
              <a:t>mJ</a:t>
            </a:r>
            <a:r>
              <a:rPr lang="en-IN" b="1" dirty="0"/>
              <a:t>/mm² at 80 Hz</a:t>
            </a:r>
            <a:endParaRPr lang="en-IN" dirty="0"/>
          </a:p>
          <a:p>
            <a:pPr lvl="1"/>
            <a:r>
              <a:rPr lang="en-IN" dirty="0"/>
              <a:t>Higher fluence increases </a:t>
            </a:r>
            <a:r>
              <a:rPr lang="en-IN" b="1" dirty="0"/>
              <a:t>vapor bubble size</a:t>
            </a:r>
            <a:r>
              <a:rPr lang="en-IN" dirty="0"/>
              <a:t> and calcium modification</a:t>
            </a:r>
          </a:p>
          <a:p>
            <a:endParaRPr lang="en-IN" b="1" dirty="0"/>
          </a:p>
          <a:p>
            <a:r>
              <a:rPr lang="en-IN" b="1" dirty="0"/>
              <a:t>Catheter sizing</a:t>
            </a:r>
            <a:endParaRPr lang="en-IN" dirty="0"/>
          </a:p>
          <a:p>
            <a:pPr lvl="1"/>
            <a:r>
              <a:rPr lang="en-IN" dirty="0"/>
              <a:t>Choose catheter diameter ≈ </a:t>
            </a:r>
            <a:r>
              <a:rPr lang="en-IN" b="1" dirty="0"/>
              <a:t>two-thirds of the vessel diameter</a:t>
            </a:r>
            <a:endParaRPr lang="en-IN" dirty="0"/>
          </a:p>
          <a:p>
            <a:endParaRPr lang="en-IN" b="1" dirty="0"/>
          </a:p>
          <a:p>
            <a:r>
              <a:rPr lang="en-IN" b="1" dirty="0"/>
              <a:t>Advancement technique</a:t>
            </a:r>
            <a:endParaRPr lang="en-IN" dirty="0"/>
          </a:p>
          <a:p>
            <a:pPr lvl="1"/>
            <a:r>
              <a:rPr lang="en-IN" dirty="0"/>
              <a:t>Advance catheter </a:t>
            </a:r>
            <a:r>
              <a:rPr lang="en-IN" b="1" dirty="0"/>
              <a:t>slowly (&lt;1.0 mm/s)</a:t>
            </a:r>
            <a:r>
              <a:rPr lang="en-IN" dirty="0"/>
              <a:t> to maximize time-dependent ablation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1C7A7-B341-4DE0-B809-1AC46AA67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483" y="3429000"/>
            <a:ext cx="2406366" cy="1790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49149E-E326-CA60-7E4C-FA9926FCC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795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05C6-E154-61BA-6611-E6AE483E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AC23A-7C8A-C98E-9129-466A9631B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/>
              <a:t>Direction of laser use</a:t>
            </a:r>
            <a:endParaRPr lang="en-IN" dirty="0"/>
          </a:p>
          <a:p>
            <a:pPr lvl="1"/>
            <a:r>
              <a:rPr lang="en-IN" b="1" dirty="0"/>
              <a:t>Forward-only</a:t>
            </a:r>
            <a:r>
              <a:rPr lang="en-IN" dirty="0"/>
              <a:t> motion for tissue ablation (uses front-facing energy)</a:t>
            </a:r>
          </a:p>
          <a:p>
            <a:pPr lvl="1"/>
            <a:r>
              <a:rPr lang="en-IN" b="1" dirty="0"/>
              <a:t>Bidirectional</a:t>
            </a:r>
            <a:r>
              <a:rPr lang="en-IN" dirty="0"/>
              <a:t> motion to improve lesion compliance via acoustic mechanical effects</a:t>
            </a:r>
          </a:p>
          <a:p>
            <a:endParaRPr lang="en-IN" b="1" dirty="0"/>
          </a:p>
          <a:p>
            <a:r>
              <a:rPr lang="en-IN" b="1" dirty="0"/>
              <a:t>Perforation prevention</a:t>
            </a:r>
            <a:endParaRPr lang="en-IN" dirty="0"/>
          </a:p>
          <a:p>
            <a:pPr lvl="1"/>
            <a:r>
              <a:rPr lang="en-IN" dirty="0"/>
              <a:t>Continuously monitor </a:t>
            </a:r>
            <a:r>
              <a:rPr lang="en-IN" b="1" dirty="0"/>
              <a:t>nose cone orientation</a:t>
            </a:r>
            <a:endParaRPr lang="en-IN" dirty="0"/>
          </a:p>
          <a:p>
            <a:pPr lvl="1"/>
            <a:r>
              <a:rPr lang="en-IN" dirty="0"/>
              <a:t>If catheter stalls and deflects, stop—laser may be directed toward the adventitia</a:t>
            </a:r>
          </a:p>
          <a:p>
            <a:endParaRPr lang="en-IN" b="1" dirty="0"/>
          </a:p>
          <a:p>
            <a:r>
              <a:rPr lang="en-IN" b="1" dirty="0"/>
              <a:t>Contrast-assisted laser (off-label)</a:t>
            </a:r>
            <a:endParaRPr lang="en-IN" dirty="0"/>
          </a:p>
          <a:p>
            <a:pPr lvl="1"/>
            <a:r>
              <a:rPr lang="en-IN" dirty="0"/>
              <a:t>Contrast injection during laser activation increases </a:t>
            </a:r>
            <a:r>
              <a:rPr lang="en-IN" b="1" dirty="0"/>
              <a:t>cavitation and calcium fracture</a:t>
            </a:r>
            <a:endParaRPr lang="en-IN" dirty="0"/>
          </a:p>
          <a:p>
            <a:pPr lvl="1"/>
            <a:r>
              <a:rPr lang="en-IN" dirty="0"/>
              <a:t>Useful for </a:t>
            </a:r>
            <a:r>
              <a:rPr lang="en-IN" b="1" dirty="0"/>
              <a:t>in-stent </a:t>
            </a:r>
            <a:r>
              <a:rPr lang="en-IN" b="1" dirty="0" err="1"/>
              <a:t>underexpansion</a:t>
            </a:r>
            <a:r>
              <a:rPr lang="en-IN" b="1" dirty="0"/>
              <a:t> due to calcium</a:t>
            </a:r>
            <a:endParaRPr lang="en-IN" dirty="0"/>
          </a:p>
          <a:p>
            <a:pPr lvl="1"/>
            <a:r>
              <a:rPr lang="en-IN" dirty="0"/>
              <a:t>Carries higher risk of </a:t>
            </a:r>
            <a:r>
              <a:rPr lang="en-IN" b="1" dirty="0"/>
              <a:t>no-reflow and perforation</a:t>
            </a:r>
            <a:endParaRPr lang="en-I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07115-52F2-08E4-2FC4-7B284D63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603" y="331006"/>
            <a:ext cx="2406366" cy="1790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5DBBA0-02D8-FA11-82F8-F7A30690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01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3D3F-C567-F71C-9DE2-F9FC69C7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9713-BBFC-9E85-A8E1-7901E8DD1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Device-related complications</a:t>
            </a:r>
            <a:endParaRPr lang="en-IN" dirty="0"/>
          </a:p>
          <a:p>
            <a:pPr lvl="1"/>
            <a:r>
              <a:rPr lang="en-IN" dirty="0"/>
              <a:t>Rare risk of </a:t>
            </a:r>
            <a:r>
              <a:rPr lang="en-IN" b="1" dirty="0"/>
              <a:t>distal radiopaque marker band separation</a:t>
            </a:r>
            <a:r>
              <a:rPr lang="en-IN" dirty="0"/>
              <a:t> with contrast use</a:t>
            </a:r>
          </a:p>
          <a:p>
            <a:endParaRPr lang="en-IN" b="1" dirty="0"/>
          </a:p>
          <a:p>
            <a:r>
              <a:rPr lang="en-IN" b="1" dirty="0"/>
              <a:t>Guide wire caution</a:t>
            </a:r>
            <a:endParaRPr lang="en-IN" dirty="0"/>
          </a:p>
          <a:p>
            <a:pPr lvl="1"/>
            <a:r>
              <a:rPr lang="en-IN" dirty="0"/>
              <a:t>Avoid ELCA on </a:t>
            </a:r>
            <a:r>
              <a:rPr lang="en-IN" b="1" dirty="0"/>
              <a:t>polymer-jacketed guide wires</a:t>
            </a:r>
            <a:r>
              <a:rPr lang="en-IN" dirty="0"/>
              <a:t> due to risk of polymer damage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21525-3C51-C6B8-3DFF-7105247CF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872" y="4582966"/>
            <a:ext cx="2406366" cy="1790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880ADC-F087-E74A-F574-803CEBBE1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791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A8105-8D2C-BBBA-D4F7-C8F9496C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u="sng" dirty="0"/>
              <a:t>Consensus tips for Intravascular Lithotripsy (IVL) 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EF2AC-93E4-D49F-B035-A82483C63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Best lesion type</a:t>
            </a:r>
            <a:endParaRPr lang="en-IN" dirty="0"/>
          </a:p>
          <a:p>
            <a:pPr lvl="1"/>
            <a:r>
              <a:rPr lang="en-IN" dirty="0"/>
              <a:t>Most effective for </a:t>
            </a:r>
            <a:r>
              <a:rPr lang="en-IN" b="1" dirty="0"/>
              <a:t>circumferential calcium</a:t>
            </a:r>
            <a:r>
              <a:rPr lang="en-IN" dirty="0"/>
              <a:t> in </a:t>
            </a:r>
            <a:r>
              <a:rPr lang="en-IN" b="1" dirty="0"/>
              <a:t>balloon-crossable lesions</a:t>
            </a:r>
            <a:endParaRPr lang="en-IN" dirty="0"/>
          </a:p>
          <a:p>
            <a:pPr lvl="1"/>
            <a:r>
              <a:rPr lang="en-IN" dirty="0"/>
              <a:t>Effective in </a:t>
            </a:r>
            <a:r>
              <a:rPr lang="en-IN" b="1" dirty="0"/>
              <a:t>eccentric and nodular calcium</a:t>
            </a:r>
            <a:r>
              <a:rPr lang="en-IN" dirty="0"/>
              <a:t>, but may require </a:t>
            </a:r>
            <a:r>
              <a:rPr lang="en-IN" b="1" dirty="0"/>
              <a:t>more pulses</a:t>
            </a:r>
            <a:endParaRPr lang="en-IN" dirty="0"/>
          </a:p>
          <a:p>
            <a:endParaRPr lang="en-IN" b="1" dirty="0"/>
          </a:p>
          <a:p>
            <a:r>
              <a:rPr lang="en-IN" b="1" dirty="0"/>
              <a:t>Combination strategies</a:t>
            </a:r>
            <a:endParaRPr lang="en-IN" dirty="0"/>
          </a:p>
          <a:p>
            <a:pPr lvl="1"/>
            <a:r>
              <a:rPr lang="en-IN" dirty="0"/>
              <a:t>Can be used </a:t>
            </a:r>
            <a:r>
              <a:rPr lang="en-IN" b="1" dirty="0"/>
              <a:t>synergistically with atherectomy</a:t>
            </a:r>
            <a:endParaRPr lang="en-IN" dirty="0"/>
          </a:p>
          <a:p>
            <a:pPr lvl="1"/>
            <a:r>
              <a:rPr lang="en-IN" dirty="0"/>
              <a:t>Particularly useful in </a:t>
            </a:r>
            <a:r>
              <a:rPr lang="en-IN" b="1" dirty="0"/>
              <a:t>long lesions</a:t>
            </a:r>
            <a:r>
              <a:rPr lang="en-IN" dirty="0"/>
              <a:t> with heterogeneous vessel size and calcium pattern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7291C-B33F-75A3-A6E6-81A6E4D33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89" y="5128917"/>
            <a:ext cx="2366417" cy="1244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E2F7D3-E614-9532-87BF-38840DE3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4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5703-7CC1-FA4F-6D7C-5C168DB6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974CA-C691-DEB6-E115-75B06C9B2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/>
              <a:t>Hemodynamic considerations</a:t>
            </a:r>
            <a:endParaRPr lang="en-IN" dirty="0"/>
          </a:p>
          <a:p>
            <a:pPr lvl="1"/>
            <a:r>
              <a:rPr lang="en-IN" dirty="0"/>
              <a:t>Use </a:t>
            </a:r>
            <a:r>
              <a:rPr lang="en-IN" b="1" dirty="0"/>
              <a:t>longer rest periods between pulse deliveries</a:t>
            </a:r>
            <a:r>
              <a:rPr lang="en-IN" dirty="0"/>
              <a:t> to reduce hemodynamic compromise</a:t>
            </a:r>
          </a:p>
          <a:p>
            <a:pPr lvl="1"/>
            <a:r>
              <a:rPr lang="en-IN" dirty="0"/>
              <a:t>Especially important in lesions supplying </a:t>
            </a:r>
            <a:r>
              <a:rPr lang="en-IN" b="1" dirty="0"/>
              <a:t>large myocardial territories</a:t>
            </a:r>
            <a:r>
              <a:rPr lang="en-IN" dirty="0"/>
              <a:t> (e.g., left main)</a:t>
            </a:r>
          </a:p>
          <a:p>
            <a:endParaRPr lang="en-IN" b="1" dirty="0"/>
          </a:p>
          <a:p>
            <a:r>
              <a:rPr lang="en-IN" b="1" dirty="0"/>
              <a:t>Guide wire compatibility</a:t>
            </a:r>
            <a:endParaRPr lang="en-IN" dirty="0"/>
          </a:p>
          <a:p>
            <a:pPr lvl="1"/>
            <a:r>
              <a:rPr lang="en-IN" dirty="0"/>
              <a:t>Safe to use with </a:t>
            </a:r>
            <a:r>
              <a:rPr lang="en-IN" b="1" dirty="0"/>
              <a:t>multiple guide wires in place</a:t>
            </a:r>
            <a:endParaRPr lang="en-IN" dirty="0"/>
          </a:p>
          <a:p>
            <a:pPr lvl="1"/>
            <a:r>
              <a:rPr lang="en-IN" dirty="0"/>
              <a:t>Advantageous in </a:t>
            </a:r>
            <a:r>
              <a:rPr lang="en-IN" b="1" dirty="0"/>
              <a:t>bifurcation lesions</a:t>
            </a:r>
            <a:endParaRPr lang="en-IN" dirty="0"/>
          </a:p>
          <a:p>
            <a:endParaRPr lang="en-IN" b="1" dirty="0"/>
          </a:p>
          <a:p>
            <a:r>
              <a:rPr lang="en-IN" b="1" dirty="0"/>
              <a:t>Role of intravascular imaging</a:t>
            </a:r>
            <a:endParaRPr lang="en-IN" dirty="0"/>
          </a:p>
          <a:p>
            <a:pPr lvl="1"/>
            <a:r>
              <a:rPr lang="en-IN" dirty="0"/>
              <a:t>Imaging helps identify </a:t>
            </a:r>
            <a:r>
              <a:rPr lang="en-IN" b="1" dirty="0"/>
              <a:t>optimal pulse locations</a:t>
            </a:r>
            <a:r>
              <a:rPr lang="en-IN" dirty="0"/>
              <a:t>, especially in long lesions</a:t>
            </a:r>
          </a:p>
          <a:p>
            <a:pPr lvl="1"/>
            <a:r>
              <a:rPr lang="en-IN" dirty="0"/>
              <a:t>Useful post-atherectomy, as atherectomy often modifies calcium in </a:t>
            </a:r>
            <a:r>
              <a:rPr lang="en-IN" b="1" dirty="0"/>
              <a:t>smaller vessel segments</a:t>
            </a:r>
            <a:r>
              <a:rPr lang="en-IN" dirty="0"/>
              <a:t> but may be less effective in </a:t>
            </a:r>
            <a:r>
              <a:rPr lang="en-IN" b="1" dirty="0"/>
              <a:t>larger segments</a:t>
            </a:r>
            <a:endParaRPr lang="en-I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8FE17-E1D6-CC45-57E3-0C1714FBB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407" y="3429000"/>
            <a:ext cx="2366417" cy="1244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A3639-6122-9597-CB28-D755CC8BB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052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3051-4AA9-CE0E-3BEE-81EC7D69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u="sng" dirty="0"/>
              <a:t>Consensus tips for Calcified Nodules (CNs)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D7817-B220-081D-D30F-7A6021DF4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Role of intracoronary imaging</a:t>
            </a:r>
            <a:endParaRPr lang="en-IN" dirty="0"/>
          </a:p>
          <a:p>
            <a:pPr lvl="1"/>
            <a:r>
              <a:rPr lang="en-IN" dirty="0"/>
              <a:t>Essential to define </a:t>
            </a:r>
            <a:r>
              <a:rPr lang="en-IN" b="1" dirty="0"/>
              <a:t>CN location</a:t>
            </a:r>
            <a:r>
              <a:rPr lang="en-IN" dirty="0"/>
              <a:t>, overall calcium distribution, and </a:t>
            </a:r>
            <a:r>
              <a:rPr lang="en-IN" b="1" dirty="0"/>
              <a:t>guide-wire bias</a:t>
            </a:r>
            <a:endParaRPr lang="en-IN" dirty="0"/>
          </a:p>
          <a:p>
            <a:pPr lvl="1"/>
            <a:r>
              <a:rPr lang="en-IN" dirty="0"/>
              <a:t>Helps determine </a:t>
            </a:r>
            <a:r>
              <a:rPr lang="en-IN" b="1" dirty="0"/>
              <a:t>reference vessel size</a:t>
            </a:r>
            <a:r>
              <a:rPr lang="en-IN" dirty="0"/>
              <a:t> and select the optimal calcium-modification device</a:t>
            </a:r>
          </a:p>
          <a:p>
            <a:endParaRPr lang="en-IN" b="1" dirty="0"/>
          </a:p>
          <a:p>
            <a:r>
              <a:rPr lang="en-IN" b="1" dirty="0"/>
              <a:t>Orbital atherectomy (OA) strategy</a:t>
            </a:r>
            <a:endParaRPr lang="en-IN" dirty="0"/>
          </a:p>
          <a:p>
            <a:pPr lvl="1"/>
            <a:r>
              <a:rPr lang="en-IN" dirty="0"/>
              <a:t>Use </a:t>
            </a:r>
            <a:r>
              <a:rPr lang="en-IN" b="1" dirty="0"/>
              <a:t>slow crown motion (~1 mm/s)</a:t>
            </a:r>
            <a:endParaRPr lang="en-IN" dirty="0"/>
          </a:p>
          <a:p>
            <a:pPr lvl="1"/>
            <a:r>
              <a:rPr lang="en-IN" dirty="0"/>
              <a:t>Perform a </a:t>
            </a:r>
            <a:r>
              <a:rPr lang="en-IN" b="1" dirty="0"/>
              <a:t>high number of passes (&gt;5)</a:t>
            </a:r>
            <a:endParaRPr lang="en-IN" dirty="0"/>
          </a:p>
          <a:p>
            <a:pPr lvl="1"/>
            <a:r>
              <a:rPr lang="en-IN" dirty="0"/>
              <a:t>Prefer </a:t>
            </a:r>
            <a:r>
              <a:rPr lang="en-IN" b="1" dirty="0"/>
              <a:t>higher speed (120,000 rpm)</a:t>
            </a:r>
            <a:r>
              <a:rPr lang="en-IN" dirty="0"/>
              <a:t> for effective CN modification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35E0E-54FE-E14F-E54E-BD5A5ABE9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311" y="3429000"/>
            <a:ext cx="2831461" cy="1489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84109-928B-4FCC-6376-755E9E1F6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675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6FAA0-36E8-BCA3-8696-72A63BDB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CC330-16F6-41B2-8306-0EED91E4B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/>
              <a:t>Rotational atherectomy (RA) strategy</a:t>
            </a:r>
            <a:endParaRPr lang="en-IN" dirty="0"/>
          </a:p>
          <a:p>
            <a:pPr lvl="1"/>
            <a:r>
              <a:rPr lang="en-IN" dirty="0"/>
              <a:t>Improve burr contact by:</a:t>
            </a:r>
          </a:p>
          <a:p>
            <a:pPr lvl="2"/>
            <a:r>
              <a:rPr lang="en-IN" dirty="0"/>
              <a:t>Increasing </a:t>
            </a:r>
            <a:r>
              <a:rPr lang="en-IN" b="1" dirty="0"/>
              <a:t>burr-to-artery ratio to 0.6–0.7</a:t>
            </a:r>
            <a:r>
              <a:rPr lang="en-IN" dirty="0"/>
              <a:t> in large lumens</a:t>
            </a:r>
          </a:p>
          <a:p>
            <a:pPr lvl="2"/>
            <a:r>
              <a:rPr lang="en-IN" dirty="0"/>
              <a:t>Using </a:t>
            </a:r>
            <a:r>
              <a:rPr lang="en-IN" b="1" dirty="0" err="1"/>
              <a:t>RotaWire</a:t>
            </a:r>
            <a:r>
              <a:rPr lang="en-IN" b="1" dirty="0"/>
              <a:t> Extra Support</a:t>
            </a:r>
            <a:r>
              <a:rPr lang="en-IN" dirty="0"/>
              <a:t> to correct </a:t>
            </a:r>
            <a:r>
              <a:rPr lang="en-IN" dirty="0" err="1"/>
              <a:t>unfavorable</a:t>
            </a:r>
            <a:r>
              <a:rPr lang="en-IN" dirty="0"/>
              <a:t> wire bias</a:t>
            </a:r>
          </a:p>
          <a:p>
            <a:endParaRPr lang="en-IN" b="1" dirty="0"/>
          </a:p>
          <a:p>
            <a:r>
              <a:rPr lang="en-IN" b="1" dirty="0"/>
              <a:t>Intravascular lithotripsy (IVL) strategy</a:t>
            </a:r>
            <a:endParaRPr lang="en-IN" dirty="0"/>
          </a:p>
          <a:p>
            <a:pPr lvl="1"/>
            <a:r>
              <a:rPr lang="en-IN" dirty="0"/>
              <a:t>Size IVL balloon </a:t>
            </a:r>
            <a:r>
              <a:rPr lang="en-IN" b="1" dirty="0"/>
              <a:t>1:1 with reference vessel diameter</a:t>
            </a:r>
            <a:endParaRPr lang="en-IN" dirty="0"/>
          </a:p>
          <a:p>
            <a:pPr lvl="1"/>
            <a:r>
              <a:rPr lang="en-IN" dirty="0"/>
              <a:t>Expect need for </a:t>
            </a:r>
            <a:r>
              <a:rPr lang="en-IN" b="1" dirty="0"/>
              <a:t>more pulses</a:t>
            </a:r>
            <a:r>
              <a:rPr lang="en-IN" dirty="0"/>
              <a:t> compared with non-CN lesions</a:t>
            </a:r>
          </a:p>
          <a:p>
            <a:endParaRPr lang="en-IN" b="1" dirty="0"/>
          </a:p>
          <a:p>
            <a:r>
              <a:rPr lang="en-IN" b="1" dirty="0"/>
              <a:t>Pre-stenting optimization</a:t>
            </a:r>
            <a:endParaRPr lang="en-IN" dirty="0"/>
          </a:p>
          <a:p>
            <a:pPr lvl="1"/>
            <a:r>
              <a:rPr lang="en-IN" dirty="0"/>
              <a:t>Perform </a:t>
            </a:r>
            <a:r>
              <a:rPr lang="en-IN" b="1" dirty="0"/>
              <a:t>1:1 noncompliant (NC) balloon dilation</a:t>
            </a:r>
            <a:endParaRPr lang="en-IN" dirty="0"/>
          </a:p>
          <a:p>
            <a:pPr lvl="1"/>
            <a:r>
              <a:rPr lang="en-IN" dirty="0"/>
              <a:t>Prefer </a:t>
            </a:r>
            <a:r>
              <a:rPr lang="en-IN" b="1" dirty="0"/>
              <a:t>repeat intravascular imaging</a:t>
            </a:r>
            <a:r>
              <a:rPr lang="en-IN" dirty="0"/>
              <a:t> to confirm </a:t>
            </a:r>
            <a:r>
              <a:rPr lang="en-IN" b="1" dirty="0"/>
              <a:t>calcium fracture</a:t>
            </a:r>
            <a:r>
              <a:rPr lang="en-IN" dirty="0"/>
              <a:t> before stent deployment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DDADB-578C-1476-9694-D94D88743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127" y="2806774"/>
            <a:ext cx="3721860" cy="1957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E654BC-4068-448A-B8C4-CB3F3B298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01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AD2A-E1D6-BEE8-EC3C-5784D52D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Consensus tips for Chronic Total Occlusions (CTOs)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B3FEC-4AB8-B2B0-F8CD-A7BA0D895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Intraplaque crossing + device-uncrossable lesions</a:t>
            </a:r>
            <a:endParaRPr lang="en-IN" dirty="0"/>
          </a:p>
          <a:p>
            <a:pPr lvl="1"/>
            <a:r>
              <a:rPr lang="en-IN" dirty="0"/>
              <a:t>Bury a </a:t>
            </a:r>
            <a:r>
              <a:rPr lang="en-IN" b="1" dirty="0"/>
              <a:t>microcatheter in the proximal cap</a:t>
            </a:r>
            <a:r>
              <a:rPr lang="en-IN" dirty="0"/>
              <a:t> and exchange to a </a:t>
            </a:r>
            <a:r>
              <a:rPr lang="en-IN" b="1" dirty="0" err="1"/>
              <a:t>RotaWire</a:t>
            </a:r>
            <a:endParaRPr lang="en-IN" dirty="0"/>
          </a:p>
          <a:p>
            <a:pPr lvl="1"/>
            <a:r>
              <a:rPr lang="en-IN" b="1" dirty="0"/>
              <a:t>Rotational atherectomy (RA)</a:t>
            </a:r>
            <a:r>
              <a:rPr lang="en-IN" dirty="0"/>
              <a:t> preferred over OA due to risks of orbital motion in dissection planes</a:t>
            </a:r>
          </a:p>
          <a:p>
            <a:pPr lvl="1"/>
            <a:r>
              <a:rPr lang="en-IN" dirty="0"/>
              <a:t>If dissections are present, use a </a:t>
            </a:r>
            <a:r>
              <a:rPr lang="en-IN" b="1" dirty="0"/>
              <a:t>1.5-mm RA burr</a:t>
            </a:r>
            <a:r>
              <a:rPr lang="en-IN" dirty="0"/>
              <a:t> (forward ablative tracking; lower perforation risk than larger burrs)</a:t>
            </a:r>
          </a:p>
          <a:p>
            <a:endParaRPr lang="en-IN" b="1" dirty="0"/>
          </a:p>
          <a:p>
            <a:r>
              <a:rPr lang="en-IN" b="1" dirty="0"/>
              <a:t>When </a:t>
            </a:r>
            <a:r>
              <a:rPr lang="en-IN" b="1" dirty="0" err="1"/>
              <a:t>RotaWire</a:t>
            </a:r>
            <a:r>
              <a:rPr lang="en-IN" b="1" dirty="0"/>
              <a:t> exchange is not feasible</a:t>
            </a:r>
            <a:endParaRPr lang="en-IN" dirty="0"/>
          </a:p>
          <a:p>
            <a:pPr lvl="1"/>
            <a:r>
              <a:rPr lang="en-IN" dirty="0"/>
              <a:t>Consider </a:t>
            </a:r>
            <a:r>
              <a:rPr lang="en-IN" b="1" dirty="0"/>
              <a:t>excimer laser coronary atherectomy (ELCA)</a:t>
            </a:r>
            <a:r>
              <a:rPr lang="en-IN" dirty="0"/>
              <a:t> with a </a:t>
            </a:r>
            <a:r>
              <a:rPr lang="en-IN" b="1" dirty="0"/>
              <a:t>0.9-mm catheter at 80/80 settings</a:t>
            </a:r>
            <a:endParaRPr lang="en-IN" dirty="0"/>
          </a:p>
          <a:p>
            <a:pPr lvl="1"/>
            <a:r>
              <a:rPr lang="en-IN" b="1" dirty="0"/>
              <a:t>Off-label contrast-assisted ELCA</a:t>
            </a:r>
            <a:r>
              <a:rPr lang="en-IN" dirty="0"/>
              <a:t> may be required for </a:t>
            </a:r>
            <a:r>
              <a:rPr lang="en-IN" b="1" dirty="0"/>
              <a:t>in-stent </a:t>
            </a:r>
            <a:r>
              <a:rPr lang="en-IN" b="1" dirty="0" err="1"/>
              <a:t>undilatable</a:t>
            </a:r>
            <a:r>
              <a:rPr lang="en-IN" b="1" dirty="0"/>
              <a:t> calcified lesions</a:t>
            </a:r>
            <a:endParaRPr lang="en-I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1FC8A-0ECD-3918-FCCD-E21649021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490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A95A-A9B5-2AD9-CCE3-2851BB34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71D29-C3CB-377E-396A-D123ADE3B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Intraplaque crossing + balloon-crossable lesions</a:t>
            </a:r>
            <a:endParaRPr lang="en-IN" dirty="0"/>
          </a:p>
          <a:p>
            <a:pPr lvl="1"/>
            <a:r>
              <a:rPr lang="en-IN" dirty="0"/>
              <a:t>Perform </a:t>
            </a:r>
            <a:r>
              <a:rPr lang="en-IN" b="1" dirty="0"/>
              <a:t>initial balloon </a:t>
            </a:r>
            <a:r>
              <a:rPr lang="en-IN" b="1" dirty="0" err="1"/>
              <a:t>predilatation</a:t>
            </a:r>
            <a:endParaRPr lang="en-IN" dirty="0"/>
          </a:p>
          <a:p>
            <a:pPr lvl="1"/>
            <a:r>
              <a:rPr lang="en-IN" dirty="0"/>
              <a:t>Choose the calcium-modification device based on </a:t>
            </a:r>
            <a:r>
              <a:rPr lang="en-IN" b="1" dirty="0"/>
              <a:t>intravascular imaging findings</a:t>
            </a:r>
            <a:endParaRPr lang="en-IN" dirty="0"/>
          </a:p>
          <a:p>
            <a:endParaRPr lang="en-IN" b="1" dirty="0"/>
          </a:p>
          <a:p>
            <a:r>
              <a:rPr lang="en-IN" b="1" dirty="0" err="1"/>
              <a:t>Extraplaque</a:t>
            </a:r>
            <a:r>
              <a:rPr lang="en-IN" b="1" dirty="0"/>
              <a:t> crossing with residual calcium</a:t>
            </a:r>
            <a:endParaRPr lang="en-IN" dirty="0"/>
          </a:p>
          <a:p>
            <a:pPr lvl="1"/>
            <a:r>
              <a:rPr lang="en-IN" dirty="0"/>
              <a:t>If balloon angioplasty is suboptimal, consider </a:t>
            </a:r>
            <a:r>
              <a:rPr lang="en-IN" b="1" dirty="0"/>
              <a:t>intravascular lithotripsy (IVL)</a:t>
            </a:r>
            <a:endParaRPr lang="en-IN" dirty="0"/>
          </a:p>
          <a:p>
            <a:pPr lvl="1"/>
            <a:r>
              <a:rPr lang="en-IN" b="1" dirty="0"/>
              <a:t>RA</a:t>
            </a:r>
            <a:r>
              <a:rPr lang="en-IN" dirty="0"/>
              <a:t> may be used, but </a:t>
            </a:r>
            <a:r>
              <a:rPr lang="en-IN" b="1" dirty="0"/>
              <a:t>published experience is limited</a:t>
            </a:r>
            <a:endParaRPr lang="en-I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AA1C1-6FC4-439B-ECEB-B10167240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917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059F-7E37-156B-D517-932CEC3E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Consensus tips for In-Stent Restenosis (ISR)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FA7AB-335F-B2F5-0EB6-56E9CDBCA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Initial assessment</a:t>
            </a:r>
            <a:endParaRPr lang="en-IN" dirty="0"/>
          </a:p>
          <a:p>
            <a:pPr lvl="1"/>
            <a:r>
              <a:rPr lang="en-IN" dirty="0"/>
              <a:t>Perform </a:t>
            </a:r>
            <a:r>
              <a:rPr lang="en-IN" b="1" dirty="0"/>
              <a:t>intravascular imaging (IVUS/OCT)</a:t>
            </a:r>
            <a:r>
              <a:rPr lang="en-IN" dirty="0"/>
              <a:t> whenever feasible to identify:</a:t>
            </a:r>
          </a:p>
          <a:p>
            <a:pPr lvl="2"/>
            <a:r>
              <a:rPr lang="en-IN" dirty="0"/>
              <a:t>Mechanism of stent failure</a:t>
            </a:r>
          </a:p>
          <a:p>
            <a:pPr lvl="2"/>
            <a:r>
              <a:rPr lang="en-IN" dirty="0"/>
              <a:t>Distribution of calcium (calcified </a:t>
            </a:r>
            <a:r>
              <a:rPr lang="en-IN" dirty="0" err="1"/>
              <a:t>neoatherosclerosis</a:t>
            </a:r>
            <a:r>
              <a:rPr lang="en-IN" dirty="0"/>
              <a:t> vs calcium behind stent struts)</a:t>
            </a:r>
          </a:p>
          <a:p>
            <a:endParaRPr lang="en-IN" b="1" dirty="0"/>
          </a:p>
          <a:p>
            <a:r>
              <a:rPr lang="en-IN" b="1" dirty="0"/>
              <a:t>Calcified </a:t>
            </a:r>
            <a:r>
              <a:rPr lang="en-IN" b="1" dirty="0" err="1"/>
              <a:t>neoatherosclerosis</a:t>
            </a:r>
            <a:endParaRPr lang="en-IN" dirty="0"/>
          </a:p>
          <a:p>
            <a:pPr lvl="1"/>
            <a:r>
              <a:rPr lang="en-IN" dirty="0"/>
              <a:t>Treat similar to </a:t>
            </a:r>
            <a:r>
              <a:rPr lang="en-IN" b="1" dirty="0"/>
              <a:t>de novo calcified lesions</a:t>
            </a:r>
            <a:r>
              <a:rPr lang="en-IN" dirty="0"/>
              <a:t>:</a:t>
            </a:r>
          </a:p>
          <a:p>
            <a:pPr lvl="2"/>
            <a:r>
              <a:rPr lang="en-IN" dirty="0"/>
              <a:t>1:1 sized </a:t>
            </a:r>
            <a:r>
              <a:rPr lang="en-IN" b="1" dirty="0"/>
              <a:t>NC balloon</a:t>
            </a:r>
            <a:endParaRPr lang="en-IN" dirty="0"/>
          </a:p>
          <a:p>
            <a:pPr lvl="2"/>
            <a:r>
              <a:rPr lang="en-IN" b="1" dirty="0"/>
              <a:t>Cutting or scoring balloon</a:t>
            </a:r>
            <a:r>
              <a:rPr lang="en-IN" dirty="0"/>
              <a:t>, followed by 1:1 NC balloon</a:t>
            </a:r>
          </a:p>
          <a:p>
            <a:pPr lvl="2"/>
            <a:r>
              <a:rPr lang="en-IN" b="1" dirty="0"/>
              <a:t>High-pressure balloon</a:t>
            </a:r>
            <a:r>
              <a:rPr lang="en-IN" dirty="0"/>
              <a:t> (undersized by 0.5 mm)</a:t>
            </a:r>
          </a:p>
          <a:p>
            <a:pPr lvl="2"/>
            <a:r>
              <a:rPr lang="en-IN" b="1" dirty="0"/>
              <a:t>Atherectomy</a:t>
            </a:r>
            <a:r>
              <a:rPr lang="en-IN" dirty="0"/>
              <a:t> or </a:t>
            </a:r>
            <a:r>
              <a:rPr lang="en-IN" b="1" dirty="0"/>
              <a:t>IVL (1:1 sizing)</a:t>
            </a:r>
            <a:r>
              <a:rPr lang="en-IN" dirty="0"/>
              <a:t> as needed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8479A-5CE6-9972-10CC-3C96FC9D4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6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6F97-528C-7F41-21FD-86D54B06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482C8-44FC-5CE1-BCB8-D9FFBEC54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B7B31-CB38-B6E8-FF21-7A414773A71C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B1DFE8-100D-2944-0F5C-1F6660FF2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88745"/>
            <a:ext cx="7550756" cy="6284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74F7C-C7E7-DDFB-8307-6E58DA62A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640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B02-E24A-F511-84E9-AD764F3B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F872E-C11C-F38F-D653-63522B9E6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Calcium behind stent struts with stent </a:t>
            </a:r>
            <a:r>
              <a:rPr lang="en-IN" b="1" dirty="0" err="1"/>
              <a:t>underexpansion</a:t>
            </a:r>
            <a:endParaRPr lang="en-IN" dirty="0"/>
          </a:p>
          <a:p>
            <a:pPr lvl="1"/>
            <a:r>
              <a:rPr lang="en-IN" dirty="0"/>
              <a:t>Consider:</a:t>
            </a:r>
          </a:p>
          <a:p>
            <a:pPr lvl="2"/>
            <a:r>
              <a:rPr lang="en-IN" b="1" dirty="0"/>
              <a:t>Off-label IVL</a:t>
            </a:r>
            <a:r>
              <a:rPr lang="en-IN" dirty="0"/>
              <a:t> (1:1 sizing)</a:t>
            </a:r>
          </a:p>
          <a:p>
            <a:pPr lvl="2"/>
            <a:r>
              <a:rPr lang="en-IN" b="1" dirty="0"/>
              <a:t>High-pressure balloon</a:t>
            </a:r>
            <a:r>
              <a:rPr lang="en-IN" dirty="0"/>
              <a:t> (undersized by 0.5 mm)</a:t>
            </a:r>
          </a:p>
          <a:p>
            <a:pPr lvl="2"/>
            <a:r>
              <a:rPr lang="en-IN" b="1" dirty="0"/>
              <a:t>ELCA with off-label contrast</a:t>
            </a:r>
            <a:endParaRPr lang="en-IN" dirty="0"/>
          </a:p>
          <a:p>
            <a:pPr lvl="2"/>
            <a:r>
              <a:rPr lang="en-IN" b="1" dirty="0"/>
              <a:t>Atherectomy</a:t>
            </a:r>
            <a:r>
              <a:rPr lang="en-IN" dirty="0"/>
              <a:t> (RA with burr-to-artery ratio &gt;0.5)</a:t>
            </a:r>
          </a:p>
          <a:p>
            <a:endParaRPr lang="en-IN" b="1" dirty="0"/>
          </a:p>
          <a:p>
            <a:r>
              <a:rPr lang="en-IN" b="1" dirty="0"/>
              <a:t>Balloon-uncrossable ISR lesions</a:t>
            </a:r>
            <a:endParaRPr lang="en-IN" dirty="0"/>
          </a:p>
          <a:p>
            <a:pPr lvl="1"/>
            <a:r>
              <a:rPr lang="en-IN" dirty="0"/>
              <a:t>Use </a:t>
            </a:r>
            <a:r>
              <a:rPr lang="en-IN" b="1" dirty="0"/>
              <a:t>ELCA (0.9-mm catheter)</a:t>
            </a:r>
            <a:r>
              <a:rPr lang="en-IN" dirty="0"/>
              <a:t> or </a:t>
            </a:r>
            <a:r>
              <a:rPr lang="en-IN" b="1" dirty="0"/>
              <a:t>RA (0.5 burr-to-artery ratio)</a:t>
            </a:r>
            <a:endParaRPr lang="en-I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2480A-0131-9D7B-E956-B22C36AFB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865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5CD9-11B5-4456-DB8D-FBC27A0B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Consensus tips for Aorto-ostial lesions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C2E69-D2C7-8DBC-840B-F8047FCF0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Balloon-crossable lesions</a:t>
            </a:r>
            <a:endParaRPr lang="en-IN" dirty="0"/>
          </a:p>
          <a:p>
            <a:pPr lvl="1"/>
            <a:r>
              <a:rPr lang="en-IN" dirty="0"/>
              <a:t>Use </a:t>
            </a:r>
            <a:r>
              <a:rPr lang="en-IN" b="1" dirty="0"/>
              <a:t>cutting or scoring balloons</a:t>
            </a:r>
            <a:endParaRPr lang="en-IN" dirty="0"/>
          </a:p>
          <a:p>
            <a:pPr lvl="1"/>
            <a:r>
              <a:rPr lang="en-IN" dirty="0"/>
              <a:t>Consider </a:t>
            </a:r>
            <a:r>
              <a:rPr lang="en-IN" b="1" dirty="0"/>
              <a:t>high-pressure balloons</a:t>
            </a:r>
            <a:endParaRPr lang="en-IN" dirty="0"/>
          </a:p>
          <a:p>
            <a:pPr lvl="1"/>
            <a:r>
              <a:rPr lang="en-IN" b="1" dirty="0"/>
              <a:t>Intravascular lithotripsy (IVL)</a:t>
            </a:r>
            <a:r>
              <a:rPr lang="en-IN" dirty="0"/>
              <a:t> is an effective option for lesion preparation</a:t>
            </a:r>
          </a:p>
          <a:p>
            <a:endParaRPr lang="en-IN" b="1" dirty="0"/>
          </a:p>
          <a:p>
            <a:r>
              <a:rPr lang="en-IN" b="1" dirty="0"/>
              <a:t>Balloon-uncrossable lesions</a:t>
            </a:r>
            <a:endParaRPr lang="en-IN" dirty="0"/>
          </a:p>
          <a:p>
            <a:pPr lvl="1"/>
            <a:r>
              <a:rPr lang="en-IN" dirty="0"/>
              <a:t>Proceed with </a:t>
            </a:r>
            <a:r>
              <a:rPr lang="en-IN" b="1" dirty="0"/>
              <a:t>atherectomy</a:t>
            </a:r>
            <a:endParaRPr lang="en-I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65C387-89FD-5E81-82C4-B26E3F275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090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05DB-F2E2-B8B9-EEF9-C55879A1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2B4FF-E1C7-8299-8183-B8C47C0FF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Rotational atherectomy (RA)</a:t>
            </a:r>
            <a:endParaRPr lang="en-IN" dirty="0"/>
          </a:p>
          <a:p>
            <a:pPr lvl="1"/>
            <a:r>
              <a:rPr lang="en-IN" dirty="0"/>
              <a:t>Use </a:t>
            </a:r>
            <a:r>
              <a:rPr lang="en-IN" b="1" dirty="0"/>
              <a:t>burr-to-artery ratio ~0.5</a:t>
            </a:r>
            <a:endParaRPr lang="en-IN" dirty="0"/>
          </a:p>
          <a:p>
            <a:pPr lvl="1"/>
            <a:r>
              <a:rPr lang="en-IN" dirty="0"/>
              <a:t>Ensure </a:t>
            </a:r>
            <a:r>
              <a:rPr lang="en-IN" b="1" dirty="0"/>
              <a:t>coaxial guide catheter support</a:t>
            </a:r>
            <a:endParaRPr lang="en-IN" dirty="0"/>
          </a:p>
          <a:p>
            <a:pPr lvl="1"/>
            <a:r>
              <a:rPr lang="en-IN" dirty="0"/>
              <a:t>Consider upsizing guide catheter by </a:t>
            </a:r>
            <a:r>
              <a:rPr lang="en-IN" b="1" dirty="0"/>
              <a:t>+1F</a:t>
            </a:r>
            <a:r>
              <a:rPr lang="en-IN" dirty="0"/>
              <a:t> to reduce risk of guide catheter ablation</a:t>
            </a:r>
          </a:p>
          <a:p>
            <a:endParaRPr lang="en-IN" b="1" dirty="0"/>
          </a:p>
          <a:p>
            <a:r>
              <a:rPr lang="en-IN" b="1" dirty="0"/>
              <a:t>Orbital atherectomy (OA)</a:t>
            </a:r>
            <a:endParaRPr lang="en-IN" dirty="0"/>
          </a:p>
          <a:p>
            <a:pPr lvl="1"/>
            <a:r>
              <a:rPr lang="en-IN" dirty="0"/>
              <a:t>Associated with </a:t>
            </a:r>
            <a:r>
              <a:rPr lang="en-IN" b="1" dirty="0"/>
              <a:t>risk of aortic dissection</a:t>
            </a:r>
            <a:r>
              <a:rPr lang="en-IN" dirty="0"/>
              <a:t> in ostial lesions</a:t>
            </a:r>
          </a:p>
          <a:p>
            <a:pPr lvl="1"/>
            <a:r>
              <a:rPr lang="en-IN" dirty="0"/>
              <a:t>May be used </a:t>
            </a:r>
            <a:r>
              <a:rPr lang="en-IN" b="1" dirty="0"/>
              <a:t>cautiously by experienced operators</a:t>
            </a:r>
            <a:endParaRPr lang="en-IN" dirty="0"/>
          </a:p>
          <a:p>
            <a:pPr lvl="1"/>
            <a:r>
              <a:rPr lang="en-IN" dirty="0"/>
              <a:t>Advance device </a:t>
            </a:r>
            <a:r>
              <a:rPr lang="en-IN" b="1" dirty="0"/>
              <a:t>distal to lesion with glide assist</a:t>
            </a:r>
            <a:endParaRPr lang="en-IN" dirty="0"/>
          </a:p>
          <a:p>
            <a:pPr lvl="1"/>
            <a:r>
              <a:rPr lang="en-IN" dirty="0"/>
              <a:t>Activate </a:t>
            </a:r>
            <a:r>
              <a:rPr lang="en-IN" b="1" dirty="0"/>
              <a:t>retrogradely</a:t>
            </a:r>
            <a:r>
              <a:rPr lang="en-IN" dirty="0"/>
              <a:t>, avoiding unrestricted crown orbit at the ostium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787A4-5068-13EF-C7C1-F7180138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139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42B82-67FA-F608-FF66-C7E45A92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35490-9C8B-DF96-DBFB-429FA7983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hank you Images - Free Download on Freepik">
            <a:extLst>
              <a:ext uri="{FF2B5EF4-FFF2-40B4-BE49-F238E27FC236}">
                <a16:creationId xmlns:a16="http://schemas.microsoft.com/office/drawing/2014/main" id="{5790C3C4-C2A9-FA2A-65CA-1D317BFB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" y="0"/>
            <a:ext cx="93980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ank you Images - Free Download on Freepik">
            <a:extLst>
              <a:ext uri="{FF2B5EF4-FFF2-40B4-BE49-F238E27FC236}">
                <a16:creationId xmlns:a16="http://schemas.microsoft.com/office/drawing/2014/main" id="{CD88A6F3-B00A-FC80-C8F5-FF4E091D7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8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89B25-2FC9-5A73-9F51-E0FBBD11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1417-33A2-7BFE-7BC3-502CD0BB2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Calcification may:</a:t>
            </a:r>
          </a:p>
          <a:p>
            <a:pPr lvl="1"/>
            <a:r>
              <a:rPr lang="en-IN" dirty="0"/>
              <a:t>Replace the </a:t>
            </a:r>
            <a:r>
              <a:rPr lang="en-IN" b="1" dirty="0"/>
              <a:t>intimal layer</a:t>
            </a:r>
            <a:endParaRPr lang="en-IN" dirty="0"/>
          </a:p>
          <a:p>
            <a:pPr lvl="1"/>
            <a:r>
              <a:rPr lang="en-IN" dirty="0"/>
              <a:t>Develop </a:t>
            </a:r>
            <a:r>
              <a:rPr lang="en-IN" b="1" dirty="0" err="1"/>
              <a:t>subintimally</a:t>
            </a:r>
            <a:endParaRPr lang="en-IN" dirty="0"/>
          </a:p>
          <a:p>
            <a:endParaRPr lang="en-IN" dirty="0"/>
          </a:p>
          <a:p>
            <a:r>
              <a:rPr lang="en-IN" dirty="0"/>
              <a:t>Based on stage and biology, CAC can appear as:</a:t>
            </a:r>
          </a:p>
          <a:p>
            <a:pPr lvl="1"/>
            <a:r>
              <a:rPr lang="en-IN" b="1" dirty="0"/>
              <a:t>Microcalcification</a:t>
            </a:r>
            <a:r>
              <a:rPr lang="en-IN" dirty="0"/>
              <a:t> (often linked to unstable plaques)</a:t>
            </a:r>
          </a:p>
          <a:p>
            <a:pPr lvl="1"/>
            <a:r>
              <a:rPr lang="en-IN" b="1" dirty="0" err="1"/>
              <a:t>Fibrocalcification</a:t>
            </a:r>
            <a:endParaRPr lang="en-IN" dirty="0"/>
          </a:p>
          <a:p>
            <a:pPr lvl="1"/>
            <a:r>
              <a:rPr lang="en-IN" dirty="0"/>
              <a:t>Thick or thin </a:t>
            </a:r>
            <a:r>
              <a:rPr lang="en-IN" b="1" dirty="0"/>
              <a:t>calcific sheets</a:t>
            </a:r>
            <a:r>
              <a:rPr lang="en-IN" dirty="0"/>
              <a:t>, concentric or eccentric</a:t>
            </a:r>
          </a:p>
          <a:p>
            <a:endParaRPr lang="en-IN" b="1" dirty="0"/>
          </a:p>
          <a:p>
            <a:r>
              <a:rPr lang="en-IN" b="1" dirty="0"/>
              <a:t>Hydroxyapatite crystals</a:t>
            </a:r>
            <a:r>
              <a:rPr lang="en-IN" dirty="0"/>
              <a:t> may aggregate to form </a:t>
            </a:r>
            <a:r>
              <a:rPr lang="en-IN" b="1" dirty="0"/>
              <a:t>calcified nodules</a:t>
            </a:r>
            <a:r>
              <a:rPr lang="en-IN" dirty="0"/>
              <a:t>, with or without a fibrous cap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44FAE-0E5A-E8B7-E986-1BB127427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492" y="1770184"/>
            <a:ext cx="3968470" cy="24970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64E8F-B86D-F696-152D-F050B1620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166D-9721-6685-5BEF-62BB2082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u="sng" dirty="0"/>
              <a:t>Identification of calcified coronary lesions 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02D2E-97F7-87F7-DD44-67A0241DA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Preprocedural identification</a:t>
            </a:r>
            <a:endParaRPr lang="en-IN" dirty="0"/>
          </a:p>
          <a:p>
            <a:pPr lvl="1"/>
            <a:endParaRPr lang="en-IN" dirty="0"/>
          </a:p>
          <a:p>
            <a:pPr lvl="1"/>
            <a:r>
              <a:rPr lang="en-IN" dirty="0"/>
              <a:t>CAC can be detected on </a:t>
            </a:r>
            <a:r>
              <a:rPr lang="en-IN" b="1" dirty="0" err="1"/>
              <a:t>noninvasive</a:t>
            </a:r>
            <a:r>
              <a:rPr lang="en-IN" b="1" dirty="0"/>
              <a:t> CT scans</a:t>
            </a:r>
            <a:r>
              <a:rPr lang="en-IN" dirty="0"/>
              <a:t> done for cardiac or noncardiac indications.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CT provides useful information on </a:t>
            </a:r>
            <a:r>
              <a:rPr lang="en-IN" b="1" dirty="0"/>
              <a:t>location and extent of CAC</a:t>
            </a:r>
            <a:r>
              <a:rPr lang="en-IN" dirty="0"/>
              <a:t>, even without Agatston scoring or dedicated coronary CTA.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DB560-BBF4-DDC0-C77A-AEC90643B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CB04-2BCF-9A2A-1D87-375B870A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54E9-FCBE-A1A7-FC4E-7D77F502A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Intraprocedural identification</a:t>
            </a:r>
            <a:endParaRPr lang="en-IN" dirty="0"/>
          </a:p>
          <a:p>
            <a:pPr lvl="1"/>
            <a:endParaRPr lang="en-IN" dirty="0"/>
          </a:p>
          <a:p>
            <a:pPr lvl="1"/>
            <a:r>
              <a:rPr lang="en-IN" dirty="0"/>
              <a:t>CAC may be detected using </a:t>
            </a:r>
            <a:r>
              <a:rPr lang="en-IN" b="1" dirty="0"/>
              <a:t>fluoroscopy</a:t>
            </a:r>
            <a:r>
              <a:rPr lang="en-IN" dirty="0"/>
              <a:t> or </a:t>
            </a:r>
            <a:r>
              <a:rPr lang="en-IN" b="1" dirty="0"/>
              <a:t>intravascular imaging</a:t>
            </a:r>
            <a:r>
              <a:rPr lang="en-IN" dirty="0"/>
              <a:t>.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Fluoroscopy accuracy depends on </a:t>
            </a:r>
            <a:r>
              <a:rPr lang="en-IN" b="1" dirty="0"/>
              <a:t>calcium arc, length, and thickness</a:t>
            </a:r>
            <a:r>
              <a:rPr lang="en-IN" dirty="0"/>
              <a:t>.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Sensitivity ~</a:t>
            </a:r>
            <a:r>
              <a:rPr lang="en-IN" b="1" dirty="0"/>
              <a:t>50%</a:t>
            </a:r>
            <a:r>
              <a:rPr lang="en-IN" dirty="0"/>
              <a:t> and specificity ~</a:t>
            </a:r>
            <a:r>
              <a:rPr lang="en-IN" b="1" dirty="0"/>
              <a:t>95%</a:t>
            </a:r>
            <a:r>
              <a:rPr lang="en-IN" dirty="0"/>
              <a:t> vs intravascular imaging.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Limitations of fluoroscopy:</a:t>
            </a:r>
          </a:p>
          <a:p>
            <a:pPr lvl="2"/>
            <a:r>
              <a:rPr lang="en-IN" dirty="0"/>
              <a:t>Poor resolution for CAC subtype</a:t>
            </a:r>
          </a:p>
          <a:p>
            <a:pPr lvl="2"/>
            <a:r>
              <a:rPr lang="en-IN" dirty="0"/>
              <a:t>May </a:t>
            </a:r>
            <a:r>
              <a:rPr lang="en-IN" b="1" dirty="0"/>
              <a:t>overestimate calcium</a:t>
            </a:r>
            <a:r>
              <a:rPr lang="en-IN" dirty="0"/>
              <a:t> in some cases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0D131-FDE1-AECA-25ED-0C4D68FD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71" y="5948620"/>
            <a:ext cx="825281" cy="8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07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{EE5845E8-E6ED-4846-A895-01469B5D0BB8}tf10001070</Template>
  <TotalTime>1483</TotalTime>
  <Words>3086</Words>
  <Application>Microsoft Macintosh PowerPoint</Application>
  <PresentationFormat>Widescreen</PresentationFormat>
  <Paragraphs>524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MANAGEMENT OF CORONARY CALCIUM</vt:lpstr>
      <vt:lpstr>PowerPoint Presentation</vt:lpstr>
      <vt:lpstr>PowerPoint Presentation</vt:lpstr>
      <vt:lpstr>Coronary Artery Calcification (CAC)</vt:lpstr>
      <vt:lpstr>PowerPoint Presentation</vt:lpstr>
      <vt:lpstr>PowerPoint Presentation</vt:lpstr>
      <vt:lpstr>PowerPoint Presentation</vt:lpstr>
      <vt:lpstr>Identification of calcified coronary lesions </vt:lpstr>
      <vt:lpstr>PowerPoint Presentation</vt:lpstr>
      <vt:lpstr>PowerPoint Presentation</vt:lpstr>
      <vt:lpstr>PowerPoint Presentation</vt:lpstr>
      <vt:lpstr>Imaging characteristics</vt:lpstr>
      <vt:lpstr>PowerPoint Presentation</vt:lpstr>
      <vt:lpstr>IVUS-based morphologic predictors (calcified coronary lesions)</vt:lpstr>
      <vt:lpstr>OCT-based morphologic predictors (calcified coronary lesions)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 calcified lesions</vt:lpstr>
      <vt:lpstr>Chronic total occlusion (CTO) interventions</vt:lpstr>
      <vt:lpstr>PowerPoint Presentation</vt:lpstr>
      <vt:lpstr>In-stent restenosis (ISR)</vt:lpstr>
      <vt:lpstr>PowerPoint Presentation</vt:lpstr>
      <vt:lpstr>Post–coronary artery bypass surgery (CABG)</vt:lpstr>
      <vt:lpstr>PowerPoint Presentation</vt:lpstr>
      <vt:lpstr>Semicompliant (SC) and Noncompliant (NC) balloons</vt:lpstr>
      <vt:lpstr>Cutting balloons (CB)</vt:lpstr>
      <vt:lpstr>Scoring balloons</vt:lpstr>
      <vt:lpstr>High-pressure balloons (OPN balloon)</vt:lpstr>
      <vt:lpstr>Balloon-based treatment modalities for calcified CAD</vt:lpstr>
      <vt:lpstr>PowerPoint Presentation</vt:lpstr>
      <vt:lpstr>Burr sizing</vt:lpstr>
      <vt:lpstr>Guide catheter selection</vt:lpstr>
      <vt:lpstr>Guide wire considerations </vt:lpstr>
      <vt:lpstr>Wire and burr safety</vt:lpstr>
      <vt:lpstr>Lubrication and flushing</vt:lpstr>
      <vt:lpstr>Ablation technique</vt:lpstr>
      <vt:lpstr>Troubleshooting uncrossable lesions</vt:lpstr>
      <vt:lpstr>Temporary pacing</vt:lpstr>
      <vt:lpstr>PowerPoint Presentation</vt:lpstr>
      <vt:lpstr>ORBITAL ATHERECTOMY</vt:lpstr>
      <vt:lpstr>PowerPoint Presentation</vt:lpstr>
      <vt:lpstr>PowerPoint Presentation</vt:lpstr>
      <vt:lpstr>Excimer Laser Coronary Atherectomy (ELCA)</vt:lpstr>
      <vt:lpstr>PowerPoint Presentation</vt:lpstr>
      <vt:lpstr>PowerPoint Presentation</vt:lpstr>
      <vt:lpstr>Consensus tips for Intravascular Lithotripsy (IVL) </vt:lpstr>
      <vt:lpstr>PowerPoint Presentation</vt:lpstr>
      <vt:lpstr>Consensus tips for Calcified Nodules (CNs)</vt:lpstr>
      <vt:lpstr>PowerPoint Presentation</vt:lpstr>
      <vt:lpstr>Consensus tips for Chronic Total Occlusions (CTOs)</vt:lpstr>
      <vt:lpstr>PowerPoint Presentation</vt:lpstr>
      <vt:lpstr>Consensus tips for In-Stent Restenosis (ISR)</vt:lpstr>
      <vt:lpstr>PowerPoint Presentation</vt:lpstr>
      <vt:lpstr>Consensus tips for Aorto-ostial lesions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akif baig</dc:creator>
  <cp:lastModifiedBy>akif baig</cp:lastModifiedBy>
  <cp:revision>8</cp:revision>
  <dcterms:created xsi:type="dcterms:W3CDTF">2026-01-01T18:27:09Z</dcterms:created>
  <dcterms:modified xsi:type="dcterms:W3CDTF">2026-01-02T19:10:38Z</dcterms:modified>
</cp:coreProperties>
</file>